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12" r:id="rId2"/>
    <p:sldId id="563" r:id="rId3"/>
    <p:sldId id="283" r:id="rId4"/>
    <p:sldId id="565" r:id="rId5"/>
    <p:sldId id="567" r:id="rId6"/>
    <p:sldId id="298" r:id="rId7"/>
    <p:sldId id="575" r:id="rId8"/>
    <p:sldId id="576" r:id="rId9"/>
    <p:sldId id="568" r:id="rId10"/>
    <p:sldId id="569" r:id="rId11"/>
    <p:sldId id="570" r:id="rId12"/>
    <p:sldId id="260" r:id="rId13"/>
    <p:sldId id="261" r:id="rId14"/>
    <p:sldId id="577" r:id="rId15"/>
    <p:sldId id="578" r:id="rId16"/>
    <p:sldId id="573" r:id="rId17"/>
    <p:sldId id="571" r:id="rId18"/>
    <p:sldId id="579" r:id="rId19"/>
    <p:sldId id="580" r:id="rId20"/>
    <p:sldId id="275" r:id="rId21"/>
    <p:sldId id="581" r:id="rId22"/>
    <p:sldId id="582" r:id="rId23"/>
    <p:sldId id="583" r:id="rId24"/>
    <p:sldId id="584" r:id="rId25"/>
    <p:sldId id="588" r:id="rId26"/>
    <p:sldId id="586" r:id="rId27"/>
    <p:sldId id="443" r:id="rId28"/>
    <p:sldId id="444" r:id="rId29"/>
    <p:sldId id="585" r:id="rId30"/>
    <p:sldId id="450" r:id="rId31"/>
    <p:sldId id="451" r:id="rId32"/>
    <p:sldId id="587" r:id="rId33"/>
    <p:sldId id="453" r:id="rId34"/>
    <p:sldId id="454" r:id="rId35"/>
    <p:sldId id="455" r:id="rId36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20"/>
    <p:restoredTop sz="96327"/>
  </p:normalViewPr>
  <p:slideViewPr>
    <p:cSldViewPr snapToGrid="0">
      <p:cViewPr varScale="1">
        <p:scale>
          <a:sx n="144" d="100"/>
          <a:sy n="144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42B93-3459-F44B-85CC-94916AA0D680}" type="datetimeFigureOut">
              <a:rPr lang="en-CL" smtClean="0"/>
              <a:t>4/13/23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585B-880B-F44B-95D3-EB6C9086B1DA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6901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2927ECE-ED9F-7748-BF30-BBF4199B2A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3FDA63-4C35-C04D-B715-92682F9AD32B}" type="slidenum">
              <a:rPr lang="en-US" altLang="en-US" sz="1100">
                <a:latin typeface="Arial" panose="020B0604020202020204" pitchFamily="34" charset="0"/>
              </a:rPr>
              <a:pPr/>
              <a:t>2</a:t>
            </a:fld>
            <a:endParaRPr lang="en-US" altLang="en-US" sz="1100">
              <a:latin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902C382-A49F-8146-B7BE-7CBD24D0E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15F66F05-8F3C-BE4F-8F12-B2FAC9B75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fig3.8_parcel.def.gif</a:t>
            </a:r>
          </a:p>
        </p:txBody>
      </p:sp>
    </p:spTree>
    <p:extLst>
      <p:ext uri="{BB962C8B-B14F-4D97-AF65-F5344CB8AC3E}">
        <p14:creationId xmlns:p14="http://schemas.microsoft.com/office/powerpoint/2010/main" val="263793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8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30F6466-7190-2749-A6F2-543FF6C2C9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2E4F63-0206-B24A-98C6-33640247ECD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735BD9C-299C-8442-9441-7277AC2559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EE323BC1-F50E-EE4A-8352-143C22F82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Fig1-5_NINO-1-4.jpg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F409FF7-715F-424F-824F-9EBDE12C0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364340-7291-FF41-8248-25FBE4E952B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23512F2-E1B6-4C42-9468-70DB4EBEB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9BC75B8-EA3E-3045-BFCC-0CAC77A4D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fig1-6_nino3_soi0215.jpg  Updated 2015, 2014, 2013, 2012 (March), with additional data. MTM insert updated. Relative to (81-10 clim). 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Note previous versions were a mixture of 1961-90, 71-00 &amp; 81-10 bases. This version has a single base of 81-10.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F409FF7-715F-424F-824F-9EBDE12C0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364340-7291-FF41-8248-25FBE4E952B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23512F2-E1B6-4C42-9468-70DB4EBEB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9BC75B8-EA3E-3045-BFCC-0CAC77A4D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fig1-6_nino3_soi0215.jpg  Updated 2015, 2014, 2013, 2012 (March), with additional data. MTM insert updated. Relative to (81-10 clim). 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Note previous versions were a mixture of 1961-90, 71-00 &amp; 81-10 bases. This version has a single base of 81-10.</a:t>
            </a:r>
          </a:p>
        </p:txBody>
      </p:sp>
    </p:spTree>
    <p:extLst>
      <p:ext uri="{BB962C8B-B14F-4D97-AF65-F5344CB8AC3E}">
        <p14:creationId xmlns:p14="http://schemas.microsoft.com/office/powerpoint/2010/main" val="4107540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F409FF7-715F-424F-824F-9EBDE12C0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364340-7291-FF41-8248-25FBE4E952B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23512F2-E1B6-4C42-9468-70DB4EBEB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9BC75B8-EA3E-3045-BFCC-0CAC77A4D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fig1-6_nino3_soi0215.jpg  Updated 2015, 2014, 2013, 2012 (March), with additional data. MTM insert updated. Relative to (81-10 clim). 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Note previous versions were a mixture of 1961-90, 71-00 &amp; 81-10 bases. This version has a single base of 81-10.</a:t>
            </a:r>
          </a:p>
        </p:txBody>
      </p:sp>
    </p:spTree>
    <p:extLst>
      <p:ext uri="{BB962C8B-B14F-4D97-AF65-F5344CB8AC3E}">
        <p14:creationId xmlns:p14="http://schemas.microsoft.com/office/powerpoint/2010/main" val="303450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2E2172D1-63B1-384C-891E-55A7687CC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AC24BB-08E0-4047-8416-2D5A00728751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480F30A-8B4F-B340-949B-A0F070FC50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67CD8B4-C8BB-5246-95EC-C9D7C7BFF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ssta_ensocomp.jpg</a:t>
            </a:r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Script: /obs/ReynoldsSST/ssta_enso_comp.gs</a:t>
            </a:r>
          </a:p>
        </p:txBody>
      </p:sp>
    </p:spTree>
    <p:extLst>
      <p:ext uri="{BB962C8B-B14F-4D97-AF65-F5344CB8AC3E}">
        <p14:creationId xmlns:p14="http://schemas.microsoft.com/office/powerpoint/2010/main" val="2834411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9ED0081-648E-2345-B19D-48129680C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FD1BCC-193B-3C42-8009-3B6A6F94DFA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29F60E20-1CA9-8348-B405-2A68DBFCE8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167E99-FC6A-4B47-A688-1B679EC7D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sup_reysst_1297_clim.anom.jpg Supplementary figure to include on the webpage version</a:t>
            </a:r>
          </a:p>
        </p:txBody>
      </p:sp>
    </p:spTree>
    <p:extLst>
      <p:ext uri="{BB962C8B-B14F-4D97-AF65-F5344CB8AC3E}">
        <p14:creationId xmlns:p14="http://schemas.microsoft.com/office/powerpoint/2010/main" val="409005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9ED0081-648E-2345-B19D-48129680C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FD1BCC-193B-3C42-8009-3B6A6F94DFA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29F60E20-1CA9-8348-B405-2A68DBFCE8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167E99-FC6A-4B47-A688-1B679EC7D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sup_reysst_1297_clim.anom.jpg Supplementary figure to include on the webpage version</a:t>
            </a:r>
          </a:p>
        </p:txBody>
      </p:sp>
    </p:spTree>
    <p:extLst>
      <p:ext uri="{BB962C8B-B14F-4D97-AF65-F5344CB8AC3E}">
        <p14:creationId xmlns:p14="http://schemas.microsoft.com/office/powerpoint/2010/main" val="229507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9ED0081-648E-2345-B19D-48129680C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FD1BCC-193B-3C42-8009-3B6A6F94DFA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29F60E20-1CA9-8348-B405-2A68DBFCE8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167E99-FC6A-4B47-A688-1B679EC7D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sup_reysst_1297_clim.anom.jpg Supplementary figure to include on the webpage version</a:t>
            </a:r>
          </a:p>
        </p:txBody>
      </p:sp>
    </p:spTree>
    <p:extLst>
      <p:ext uri="{BB962C8B-B14F-4D97-AF65-F5344CB8AC3E}">
        <p14:creationId xmlns:p14="http://schemas.microsoft.com/office/powerpoint/2010/main" val="2270090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7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E367DD-B77A-CA42-B93E-C57E263E7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36FAA74-B159-6E46-B02C-0E88E8027A28}" type="slidenum">
              <a:rPr lang="en-US" altLang="en-US" sz="1200" b="0">
                <a:latin typeface="Arial" panose="020B0604020202020204" pitchFamily="34" charset="0"/>
              </a:rPr>
              <a:pPr/>
              <a:t>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25D27541-8B25-414F-AC7D-1ED331EB0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BB55DD4-ADCE-E846-8FC8-B1214AA2D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sst_clim_clr_wmap.eps from chap.2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279194A-166F-C14B-ABAD-84D1B8360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4773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7ABFE44-82A3-9D4E-AC6A-FC1B8AE9E7BB}" type="slidenum">
              <a:rPr lang="en-US" altLang="en-US" sz="1200" b="0">
                <a:latin typeface="Arial" panose="020B0604020202020204" pitchFamily="34" charset="0"/>
              </a:rPr>
              <a:pPr/>
              <a:t>4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83679272-96BD-EC46-A3A9-7DF0BC493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A656D6A-3F9F-0447-8B4C-54AA9C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fig2-13_precc_janjul_c.jpg from chap.2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901B5845-5190-5642-8EA5-216AC699C2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3936FD-287D-9948-911F-D1865F61EE29}" type="slidenum">
              <a:rPr lang="en-US" altLang="en-US" sz="1100">
                <a:latin typeface="Arial" panose="020B0604020202020204" pitchFamily="34" charset="0"/>
              </a:rPr>
              <a:pPr/>
              <a:t>5</a:t>
            </a:fld>
            <a:endParaRPr lang="en-US" altLang="en-US" sz="1100">
              <a:latin typeface="Arial" panose="020B0604020202020204" pitchFamily="34" charset="0"/>
            </a:endParaRPr>
          </a:p>
        </p:txBody>
      </p:sp>
      <p:sp>
        <p:nvSpPr>
          <p:cNvPr id="103427" name="Rectangle 1026">
            <a:extLst>
              <a:ext uri="{FF2B5EF4-FFF2-40B4-BE49-F238E27FC236}">
                <a16:creationId xmlns:a16="http://schemas.microsoft.com/office/drawing/2014/main" id="{176A877A-9FAE-B941-87DB-BFC993EB1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>
            <a:extLst>
              <a:ext uri="{FF2B5EF4-FFF2-40B4-BE49-F238E27FC236}">
                <a16:creationId xmlns:a16="http://schemas.microsoft.com/office/drawing/2014/main" id="{07DC1080-3D96-5342-9FB7-67B294CDD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Grande" panose="020B0600040502020204" pitchFamily="34" charset="0"/>
              </a:rPr>
              <a:t>fig3-5_thermalcirc_c.jpg</a:t>
            </a:r>
          </a:p>
        </p:txBody>
      </p:sp>
    </p:spTree>
    <p:extLst>
      <p:ext uri="{BB962C8B-B14F-4D97-AF65-F5344CB8AC3E}">
        <p14:creationId xmlns:p14="http://schemas.microsoft.com/office/powerpoint/2010/main" val="35863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3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0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9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Upwelling: </a:t>
            </a:r>
            <a:r>
              <a:rPr lang="en-US" dirty="0" err="1"/>
              <a:t>Afloramiento</a:t>
            </a:r>
            <a:r>
              <a:rPr lang="en-US" dirty="0"/>
              <a:t> o </a:t>
            </a:r>
            <a:r>
              <a:rPr lang="en-US" dirty="0" err="1"/>
              <a:t>surgencia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B87DF-104F-2646-AF70-BF2C74CBE2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A7CF-9566-4735-3CE5-4A5380E7B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A63A5-A06B-05D4-0C35-792CB2A7C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24FD9-2022-6D7E-177A-09806970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6ED1-FBE9-3F22-65E9-B85DFFB3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DFF12-BAFC-FBE9-A858-FC212D3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7565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3EA2-82C6-BD33-1BB3-6FF92B4C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57E7-4F4B-4848-3A93-E1F2886D5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00F11-5A32-CD73-BB2F-4A9A9B16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6A296-27C8-EB70-F50E-04380B28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E658-8BFE-3D9E-2434-63367F82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6470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828C8-0E7F-8528-49F6-F1C8D640F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523E7-C69B-9D1C-99FB-B0CFD4777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E57A-9F20-68C6-074A-8F6B257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ADC1-6425-ECBB-1DD6-AFD8619F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2C8FF-D1E3-F652-14E2-097A93C7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1568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A690-F5A0-55F5-F777-48E2A460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EB8E5-88F6-CF9B-3EC8-93851B08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A12C-63FE-9BD4-799F-7B88E452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57BF-A836-08EA-4783-0CC0CBE9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8C8BD-39F8-7132-D879-CC8D61AF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2586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AC36-4FA7-43B6-7F97-F244C851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2E58C-167F-3880-7A09-803452A3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7ADFA-EC2D-0958-24F9-953E2E95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983C5-D9C5-432E-BB23-273E33BB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7FB3-72E6-1894-F84B-84BFAB53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1942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FDBC-8EA4-F64C-0C73-144AE06E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D37E-0B3C-9FE6-FA93-63C522C9C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000AC-192C-BA1E-8038-CA4ADA79B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F9200-21AF-3A29-B17A-6B83B9A9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3DBA8-84DB-3E0B-3CAE-3C816C86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8426-E2B8-25B7-47DA-5B153AF9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843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D9D6-464F-9927-0339-99B620CE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7AD0D-F652-BD5E-495C-34B86DD3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4CF7A-680A-587E-600C-E9A0F6C14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D767E-9539-D349-C922-BE56BDD8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FAC71-7522-9CF0-5F32-8847F9B89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F3769-7FAF-878B-8DBE-830D3E98D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08243-5B22-7778-6A04-69AE049B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D3942-BFDF-2E9E-B563-9BAD0E60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96764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4659-B31D-A96C-9EAB-E9038AE6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A6932-2691-EB2C-5433-1E275B93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EAB91-097B-B310-E6D6-68DEA7A4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BEE24-9AC8-257C-B9C2-96B10417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6287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65755-3D00-9A4D-5883-3F374AFA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16317-CA71-CBB9-D2C6-45D79B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648FA-842A-2960-898A-927E9520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7221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2760-576B-A5C2-54C2-CACB258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9A8-6894-B853-394B-BADCA5D8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46B0E-4A9B-FBDC-F485-938685EFE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D4A0-517B-B1D8-9B91-20C55844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576ED-C55A-EC9C-C7E3-A0BC04FA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53BC7-9CDD-268E-6473-98C8D54B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492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744A-F7D3-514B-1F12-DA1B0E6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EADC0-8ADB-872D-C857-0B2C37CCF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BA95-6600-33EB-E40F-BF15F9DD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9CC9-84A4-8C84-30FD-9611BBD0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B9BA8-E1DC-C68F-3478-4033189F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0CFA6-7AC2-2BF8-9B53-516372AF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1562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8D00B-3F13-0DDB-FA7E-FB01AA25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BED54-9E00-850F-8276-9609D2F6A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FD4F-D2CA-23FF-C844-E307ED4B8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CFB2-C76E-D34A-BB22-210108DF3099}" type="datetimeFigureOut">
              <a:rPr lang="en-CL" smtClean="0"/>
              <a:t>4/13/23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915B2-9ED3-D9A0-D14B-7BBE1286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0338-2366-22A8-510F-D96DDD8AC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7015-D73C-E149-9B3D-59FCF564945E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59341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.martinez.v@uai.c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B866CC-E212-9B48-9D4B-D2C659EF6AA2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Ciencia</a:t>
            </a:r>
            <a:r>
              <a:rPr lang="en-US" sz="3600" dirty="0">
                <a:latin typeface="+mj-lt"/>
                <a:ea typeface="+mj-ea"/>
                <a:cs typeface="+mj-cs"/>
              </a:rPr>
              <a:t> de </a:t>
            </a:r>
            <a:r>
              <a:rPr lang="en-US" sz="3600" dirty="0" err="1">
                <a:latin typeface="+mj-lt"/>
                <a:ea typeface="+mj-ea"/>
                <a:cs typeface="+mj-cs"/>
              </a:rPr>
              <a:t>Datos</a:t>
            </a:r>
            <a:r>
              <a:rPr lang="en-US" sz="3600" dirty="0">
                <a:latin typeface="+mj-lt"/>
                <a:ea typeface="+mj-ea"/>
                <a:cs typeface="+mj-cs"/>
              </a:rPr>
              <a:t> para </a:t>
            </a:r>
            <a:r>
              <a:rPr lang="en-US" sz="3600" dirty="0" err="1">
                <a:latin typeface="+mj-lt"/>
                <a:ea typeface="+mj-ea"/>
                <a:cs typeface="+mj-cs"/>
              </a:rPr>
              <a:t>análisis</a:t>
            </a:r>
            <a:r>
              <a:rPr lang="en-US" sz="3600" dirty="0">
                <a:latin typeface="+mj-lt"/>
                <a:ea typeface="+mj-ea"/>
                <a:cs typeface="+mj-cs"/>
              </a:rPr>
              <a:t> de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cambio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climático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outdoor, sandy, rock, paving&#10;&#10;Description automatically generated">
            <a:extLst>
              <a:ext uri="{FF2B5EF4-FFF2-40B4-BE49-F238E27FC236}">
                <a16:creationId xmlns:a16="http://schemas.microsoft.com/office/drawing/2014/main" id="{8066991A-65D0-3F47-823E-29651A08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13" b="909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5385E-A330-DE48-BD24-9FA3BA27D710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Profesor</a:t>
            </a:r>
            <a:r>
              <a:rPr lang="en-US" dirty="0"/>
              <a:t>: Cristian Martínez,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cristian.martinez.v@uai.cl</a:t>
            </a:r>
            <a:endParaRPr lang="en-US" dirty="0">
              <a:solidFill>
                <a:schemeClr val="accent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Ayudante</a:t>
            </a:r>
            <a:r>
              <a:rPr lang="en-US" dirty="0"/>
              <a:t>: Leandra Loyola </a:t>
            </a:r>
            <a:r>
              <a:rPr lang="en-US" u="sng" dirty="0" err="1">
                <a:solidFill>
                  <a:schemeClr val="accent1"/>
                </a:solidFill>
              </a:rPr>
              <a:t>leloyola@alumnos.uai.cl</a:t>
            </a:r>
            <a:endParaRPr lang="en-US" u="sng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	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/>
              <a:t>Clase</a:t>
            </a:r>
            <a:r>
              <a:rPr lang="en-US" dirty="0"/>
              <a:t>: 13/04/2023</a:t>
            </a:r>
          </a:p>
        </p:txBody>
      </p:sp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3C145A-3EB4-B6C0-886A-1830FD00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48" y="5839426"/>
            <a:ext cx="4391024" cy="8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18AB3-323F-F34A-BB5E-E1BDBAE0C42A}"/>
              </a:ext>
            </a:extLst>
          </p:cNvPr>
          <p:cNvSpPr txBox="1"/>
          <p:nvPr/>
        </p:nvSpPr>
        <p:spPr>
          <a:xfrm>
            <a:off x="2520316" y="4502265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Pacífico</a:t>
            </a:r>
            <a:r>
              <a:rPr lang="en-US" dirty="0"/>
              <a:t> Oeste </a:t>
            </a:r>
            <a:r>
              <a:rPr lang="en-US" dirty="0" err="1"/>
              <a:t>cálido</a:t>
            </a:r>
            <a:r>
              <a:rPr lang="en-US" dirty="0"/>
              <a:t>/</a:t>
            </a:r>
            <a:r>
              <a:rPr lang="en-US" dirty="0" err="1"/>
              <a:t>Pacífico</a:t>
            </a:r>
            <a:r>
              <a:rPr lang="en-US" dirty="0"/>
              <a:t> Este </a:t>
            </a:r>
            <a:r>
              <a:rPr lang="en-US" dirty="0" err="1"/>
              <a:t>frío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Baja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Oeste / Alta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Vientos</a:t>
            </a:r>
            <a:r>
              <a:rPr lang="en-US" dirty="0"/>
              <a:t> </a:t>
            </a:r>
            <a:r>
              <a:rPr lang="en-US" dirty="0" err="1"/>
              <a:t>superficiales</a:t>
            </a:r>
            <a:r>
              <a:rPr lang="en-US" dirty="0"/>
              <a:t> de Este a Oeste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Nivel del mar </a:t>
            </a:r>
            <a:r>
              <a:rPr lang="en-US" dirty="0" err="1"/>
              <a:t>más</a:t>
            </a:r>
            <a:r>
              <a:rPr lang="en-US" dirty="0"/>
              <a:t> alto / </a:t>
            </a:r>
            <a:r>
              <a:rPr lang="en-US" dirty="0" err="1"/>
              <a:t>Termoclina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oeste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Surgencia</a:t>
            </a:r>
            <a:r>
              <a:rPr lang="en-US" dirty="0"/>
              <a:t> </a:t>
            </a:r>
            <a:r>
              <a:rPr lang="en-US" dirty="0" err="1"/>
              <a:t>ecuatorial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frías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4DCD38-BBF0-D740-B350-1F8C0D6CA498}"/>
              </a:ext>
            </a:extLst>
          </p:cNvPr>
          <p:cNvCxnSpPr>
            <a:cxnSpLocks/>
          </p:cNvCxnSpPr>
          <p:nvPr/>
        </p:nvCxnSpPr>
        <p:spPr>
          <a:xfrm>
            <a:off x="5789255" y="3555020"/>
            <a:ext cx="0" cy="9472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51AB11-AC84-3746-999B-5CDA5E095078}"/>
              </a:ext>
            </a:extLst>
          </p:cNvPr>
          <p:cNvSpPr txBox="1"/>
          <p:nvPr/>
        </p:nvSpPr>
        <p:spPr>
          <a:xfrm>
            <a:off x="405678" y="3835649"/>
            <a:ext cx="396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El Niño: condiciones normales se </a:t>
            </a:r>
            <a:r>
              <a:rPr lang="en-CL" dirty="0">
                <a:solidFill>
                  <a:srgbClr val="FF0000"/>
                </a:solidFill>
              </a:rPr>
              <a:t>relajan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0C369D-B683-1245-9BE1-C73826571B72}"/>
              </a:ext>
            </a:extLst>
          </p:cNvPr>
          <p:cNvCxnSpPr/>
          <p:nvPr/>
        </p:nvCxnSpPr>
        <p:spPr>
          <a:xfrm flipH="1">
            <a:off x="1948890" y="3429000"/>
            <a:ext cx="225289" cy="4149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AAB319-2B33-844F-A6F5-787BCEAFFED0}"/>
              </a:ext>
            </a:extLst>
          </p:cNvPr>
          <p:cNvSpPr txBox="1"/>
          <p:nvPr/>
        </p:nvSpPr>
        <p:spPr>
          <a:xfrm>
            <a:off x="7332467" y="3799625"/>
            <a:ext cx="43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La Niña: condiciones normales se </a:t>
            </a:r>
            <a:r>
              <a:rPr lang="en-CL" dirty="0">
                <a:solidFill>
                  <a:srgbClr val="FF0000"/>
                </a:solidFill>
              </a:rPr>
              <a:t>fortalecen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10443C-EB20-2E49-AC09-D20337923B24}"/>
              </a:ext>
            </a:extLst>
          </p:cNvPr>
          <p:cNvCxnSpPr/>
          <p:nvPr/>
        </p:nvCxnSpPr>
        <p:spPr>
          <a:xfrm>
            <a:off x="9074426" y="3429000"/>
            <a:ext cx="308113" cy="4337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C1295-144C-4047-A1D4-E817B2DBCC14}"/>
              </a:ext>
            </a:extLst>
          </p:cNvPr>
          <p:cNvSpPr txBox="1"/>
          <p:nvPr/>
        </p:nvSpPr>
        <p:spPr>
          <a:xfrm>
            <a:off x="5342005" y="4444146"/>
            <a:ext cx="616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SST</a:t>
            </a:r>
          </a:p>
          <a:p>
            <a:r>
              <a:rPr lang="en-US" sz="1400" dirty="0"/>
              <a:t>(TSM)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87D712-C758-3A47-AF83-B08AA656B94E}"/>
              </a:ext>
            </a:extLst>
          </p:cNvPr>
          <p:cNvSpPr/>
          <p:nvPr/>
        </p:nvSpPr>
        <p:spPr>
          <a:xfrm>
            <a:off x="5160715" y="4208026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F53C43-5291-3946-9D94-4912AD141302}"/>
              </a:ext>
            </a:extLst>
          </p:cNvPr>
          <p:cNvSpPr/>
          <p:nvPr/>
        </p:nvSpPr>
        <p:spPr>
          <a:xfrm>
            <a:off x="6562795" y="585216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3B8D1-08AC-CD46-8026-1542F9CB0F46}"/>
              </a:ext>
            </a:extLst>
          </p:cNvPr>
          <p:cNvSpPr txBox="1"/>
          <p:nvPr/>
        </p:nvSpPr>
        <p:spPr>
          <a:xfrm>
            <a:off x="6676792" y="6086494"/>
            <a:ext cx="75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viento</a:t>
            </a:r>
            <a:r>
              <a:rPr lang="en-US" sz="1400" dirty="0"/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1713A5-865F-0344-B636-F9C923BF0895}"/>
              </a:ext>
            </a:extLst>
          </p:cNvPr>
          <p:cNvSpPr/>
          <p:nvPr/>
        </p:nvSpPr>
        <p:spPr>
          <a:xfrm>
            <a:off x="3654743" y="585216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5038-F27F-0746-B5A0-F1B4708A62A1}"/>
              </a:ext>
            </a:extLst>
          </p:cNvPr>
          <p:cNvSpPr txBox="1"/>
          <p:nvPr/>
        </p:nvSpPr>
        <p:spPr>
          <a:xfrm>
            <a:off x="3431308" y="6086494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Thermocline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Termoclina</a:t>
            </a:r>
            <a:r>
              <a:rPr lang="en-US" sz="1400" dirty="0"/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F25D6-CBF1-2941-94EE-669E85D8A2DB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5941204" y="4988515"/>
            <a:ext cx="845026" cy="863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7D591D-47D1-E74B-968A-1A31243A2EB8}"/>
              </a:ext>
            </a:extLst>
          </p:cNvPr>
          <p:cNvCxnSpPr>
            <a:stCxn id="13" idx="2"/>
          </p:cNvCxnSpPr>
          <p:nvPr/>
        </p:nvCxnSpPr>
        <p:spPr>
          <a:xfrm flipH="1">
            <a:off x="4792578" y="6309360"/>
            <a:ext cx="17702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17711B-134D-1342-A6F8-036495C79D30}"/>
              </a:ext>
            </a:extLst>
          </p:cNvPr>
          <p:cNvCxnSpPr>
            <a:endCxn id="12" idx="3"/>
          </p:cNvCxnSpPr>
          <p:nvPr/>
        </p:nvCxnSpPr>
        <p:spPr>
          <a:xfrm flipV="1">
            <a:off x="4386263" y="4988515"/>
            <a:ext cx="908363" cy="863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1A60FA-1D5B-8D41-AB2B-D874A5689F0E}"/>
              </a:ext>
            </a:extLst>
          </p:cNvPr>
          <p:cNvCxnSpPr/>
          <p:nvPr/>
        </p:nvCxnSpPr>
        <p:spPr>
          <a:xfrm flipH="1" flipV="1">
            <a:off x="5941204" y="5122426"/>
            <a:ext cx="735588" cy="72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3C3B41-62D0-8243-80A7-FB9198623C15}"/>
              </a:ext>
            </a:extLst>
          </p:cNvPr>
          <p:cNvSpPr txBox="1"/>
          <p:nvPr/>
        </p:nvSpPr>
        <p:spPr>
          <a:xfrm rot="2760000">
            <a:off x="6055440" y="4973102"/>
            <a:ext cx="1236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Convection</a:t>
            </a:r>
          </a:p>
          <a:p>
            <a:r>
              <a:rPr lang="en-US" dirty="0"/>
              <a:t>Pressure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3D7F4-3D39-8946-8D81-44A099FF9149}"/>
              </a:ext>
            </a:extLst>
          </p:cNvPr>
          <p:cNvSpPr txBox="1"/>
          <p:nvPr/>
        </p:nvSpPr>
        <p:spPr>
          <a:xfrm>
            <a:off x="4864090" y="6258728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 level</a:t>
            </a:r>
          </a:p>
          <a:p>
            <a:r>
              <a:rPr lang="en-US" dirty="0"/>
              <a:t>Ekman 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4D987-00BC-8643-B83F-5DB0E533E9BD}"/>
              </a:ext>
            </a:extLst>
          </p:cNvPr>
          <p:cNvSpPr txBox="1"/>
          <p:nvPr/>
        </p:nvSpPr>
        <p:spPr>
          <a:xfrm rot="-2520000">
            <a:off x="4111943" y="519978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Upwelling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FAA97-CC0C-6541-9E75-B7244456D738}"/>
              </a:ext>
            </a:extLst>
          </p:cNvPr>
          <p:cNvSpPr txBox="1"/>
          <p:nvPr/>
        </p:nvSpPr>
        <p:spPr>
          <a:xfrm rot="2820000">
            <a:off x="5552084" y="5382386"/>
            <a:ext cx="112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Fluxes</a:t>
            </a:r>
          </a:p>
          <a:p>
            <a:r>
              <a:rPr lang="en-US" dirty="0"/>
              <a:t>Advection</a:t>
            </a:r>
          </a:p>
        </p:txBody>
      </p:sp>
    </p:spTree>
    <p:extLst>
      <p:ext uri="{BB962C8B-B14F-4D97-AF65-F5344CB8AC3E}">
        <p14:creationId xmlns:p14="http://schemas.microsoft.com/office/powerpoint/2010/main" val="198615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06C9FB4D-4228-6F48-8991-87BA2C5D3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1287" y="193559"/>
            <a:ext cx="8655050" cy="4270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solidFill>
                  <a:srgbClr val="800000"/>
                </a:solidFill>
              </a:rPr>
              <a:t>Índices</a:t>
            </a:r>
            <a:r>
              <a:rPr lang="en-US" altLang="en-US" dirty="0">
                <a:solidFill>
                  <a:srgbClr val="800000"/>
                </a:solidFill>
              </a:rPr>
              <a:t> de ENSO</a:t>
            </a:r>
          </a:p>
        </p:txBody>
      </p:sp>
      <p:pic>
        <p:nvPicPr>
          <p:cNvPr id="32774" name="Picture 6" descr="fig1-5_NINO-1-4.jpg">
            <a:extLst>
              <a:ext uri="{FF2B5EF4-FFF2-40B4-BE49-F238E27FC236}">
                <a16:creationId xmlns:a16="http://schemas.microsoft.com/office/drawing/2014/main" id="{5840C86B-FF20-BA4A-AC5F-2B19A67E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92" y="1753501"/>
            <a:ext cx="4923149" cy="1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4">
            <a:extLst>
              <a:ext uri="{FF2B5EF4-FFF2-40B4-BE49-F238E27FC236}">
                <a16:creationId xmlns:a16="http://schemas.microsoft.com/office/drawing/2014/main" id="{208F8811-219A-1348-A432-6790F2C01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6" name="Picture 8" descr="fig1.4_berlage.jpg">
            <a:extLst>
              <a:ext uri="{FF2B5EF4-FFF2-40B4-BE49-F238E27FC236}">
                <a16:creationId xmlns:a16="http://schemas.microsoft.com/office/drawing/2014/main" id="{20DFDA8D-0CC0-4349-95A3-3826C95D0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408" y="1400292"/>
            <a:ext cx="58801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FC629-8F9B-8B42-BC17-CD8F350A6F43}"/>
              </a:ext>
            </a:extLst>
          </p:cNvPr>
          <p:cNvSpPr txBox="1"/>
          <p:nvPr/>
        </p:nvSpPr>
        <p:spPr>
          <a:xfrm>
            <a:off x="7767322" y="922028"/>
            <a:ext cx="198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Oscilación del Sur </a:t>
            </a:r>
          </a:p>
          <a:p>
            <a:r>
              <a:rPr lang="en-CL" sz="1400" dirty="0"/>
              <a:t>(Sir Gilbert Walker 1923)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2D859-5B94-3A46-8379-486B4727EDD7}"/>
              </a:ext>
            </a:extLst>
          </p:cNvPr>
          <p:cNvSpPr txBox="1"/>
          <p:nvPr/>
        </p:nvSpPr>
        <p:spPr>
          <a:xfrm>
            <a:off x="8229083" y="4151732"/>
            <a:ext cx="100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Berlage 1957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7E123-AB67-A546-9653-8185E416361E}"/>
              </a:ext>
            </a:extLst>
          </p:cNvPr>
          <p:cNvSpPr txBox="1"/>
          <p:nvPr/>
        </p:nvSpPr>
        <p:spPr>
          <a:xfrm>
            <a:off x="377492" y="4394107"/>
            <a:ext cx="5276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Índices océanicos: </a:t>
            </a:r>
            <a:r>
              <a:rPr lang="en-CL" dirty="0"/>
              <a:t>Niño 3, Niño 4, Niño 1+2, Niño 3.4</a:t>
            </a:r>
          </a:p>
          <a:p>
            <a:r>
              <a:rPr lang="en-CL" dirty="0"/>
              <a:t>Calculados como promedio de temperatura superficial</a:t>
            </a:r>
          </a:p>
          <a:p>
            <a:r>
              <a:rPr lang="en-CL" dirty="0"/>
              <a:t>del mar (TSM) en esas regiones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36ED-C715-D442-AAA2-3BA0BEB20591}"/>
              </a:ext>
            </a:extLst>
          </p:cNvPr>
          <p:cNvSpPr txBox="1"/>
          <p:nvPr/>
        </p:nvSpPr>
        <p:spPr>
          <a:xfrm>
            <a:off x="6096000" y="4394107"/>
            <a:ext cx="5751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Índice atmosférico</a:t>
            </a:r>
            <a:r>
              <a:rPr lang="en-CL" dirty="0"/>
              <a:t>: índice de la oscilación del sur (SOI)</a:t>
            </a:r>
          </a:p>
          <a:p>
            <a:r>
              <a:rPr lang="en-CL" dirty="0"/>
              <a:t>Calculado como la diferencia (normalizada) entre la presión</a:t>
            </a:r>
          </a:p>
          <a:p>
            <a:r>
              <a:rPr lang="en-CL" dirty="0"/>
              <a:t>atmosférica en Tahiti y en Darwin (Asutralia)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381B213B-698B-8F4D-89ED-6F629B1E0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3900" y="487362"/>
            <a:ext cx="8655050" cy="4270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Niño 3 (TSM </a:t>
            </a:r>
            <a:r>
              <a:rPr lang="en-US" altLang="en-US" sz="2400" dirty="0" err="1">
                <a:solidFill>
                  <a:srgbClr val="800000"/>
                </a:solidFill>
              </a:rPr>
              <a:t>Pacífico</a:t>
            </a:r>
            <a:r>
              <a:rPr lang="en-US" altLang="en-US" sz="2400" dirty="0">
                <a:solidFill>
                  <a:srgbClr val="800000"/>
                </a:solidFill>
              </a:rPr>
              <a:t> Tropical) e </a:t>
            </a:r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</a:t>
            </a:r>
            <a:r>
              <a:rPr lang="en-US" altLang="en-US" sz="2400" dirty="0" err="1">
                <a:solidFill>
                  <a:srgbClr val="800000"/>
                </a:solidFill>
              </a:rPr>
              <a:t>Oscilación</a:t>
            </a:r>
            <a:r>
              <a:rPr lang="en-US" altLang="en-US" sz="2400" dirty="0">
                <a:solidFill>
                  <a:srgbClr val="800000"/>
                </a:solidFill>
              </a:rPr>
              <a:t> del Sur (SOI) </a:t>
            </a:r>
          </a:p>
        </p:txBody>
      </p:sp>
      <p:sp>
        <p:nvSpPr>
          <p:cNvPr id="28678" name="TextBox 5">
            <a:extLst>
              <a:ext uri="{FF2B5EF4-FFF2-40B4-BE49-F238E27FC236}">
                <a16:creationId xmlns:a16="http://schemas.microsoft.com/office/drawing/2014/main" id="{A0E3313F-05FA-EC4B-98EB-34D1DEA4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61" y="5263203"/>
            <a:ext cx="44527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Nino-3 data from the Reynolds data set following Reynolds (1988)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. 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SOI data are from the NOAA Climate Diagnostics Center.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A09753ED-6B9D-2E45-9A6B-D15A051D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33800" name="Picture 8">
            <a:extLst>
              <a:ext uri="{FF2B5EF4-FFF2-40B4-BE49-F238E27FC236}">
                <a16:creationId xmlns:a16="http://schemas.microsoft.com/office/drawing/2014/main" id="{49A5FC9B-9CA4-4D49-9703-50B8EC96F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" y="2135344"/>
            <a:ext cx="6187436" cy="31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64986-E48C-3B47-A148-8540D4A5732E}"/>
              </a:ext>
            </a:extLst>
          </p:cNvPr>
          <p:cNvSpPr txBox="1"/>
          <p:nvPr/>
        </p:nvSpPr>
        <p:spPr>
          <a:xfrm>
            <a:off x="212215" y="1154307"/>
            <a:ext cx="3040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Anomalía:</a:t>
            </a:r>
            <a:r>
              <a:rPr lang="en-CL" dirty="0"/>
              <a:t> desviación respecto</a:t>
            </a:r>
          </a:p>
          <a:p>
            <a:r>
              <a:rPr lang="en-CL" dirty="0"/>
              <a:t>a valor normal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CAEFA2AB-D851-E24B-8F72-6D3518073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11" y="1683762"/>
            <a:ext cx="4899989" cy="259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Cuando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temperatura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superficial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oceánica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(SST)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región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Niño 3 es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cálida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durante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Niño,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índice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Oscilación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del Sur (SOI)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tiende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ser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negativa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, i.e.,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baja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presión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Pacífico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Este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comparado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con el Oeste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términos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). 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200" b="1" dirty="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381B213B-698B-8F4D-89ED-6F629B1E0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3900" y="487362"/>
            <a:ext cx="8655050" cy="4270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Niño 3 (TSM </a:t>
            </a:r>
            <a:r>
              <a:rPr lang="en-US" altLang="en-US" sz="2400" dirty="0" err="1">
                <a:solidFill>
                  <a:srgbClr val="800000"/>
                </a:solidFill>
              </a:rPr>
              <a:t>Pacífico</a:t>
            </a:r>
            <a:r>
              <a:rPr lang="en-US" altLang="en-US" sz="2400" dirty="0">
                <a:solidFill>
                  <a:srgbClr val="800000"/>
                </a:solidFill>
              </a:rPr>
              <a:t> Tropical) e </a:t>
            </a:r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</a:t>
            </a:r>
            <a:r>
              <a:rPr lang="en-US" altLang="en-US" sz="2400" dirty="0" err="1">
                <a:solidFill>
                  <a:srgbClr val="800000"/>
                </a:solidFill>
              </a:rPr>
              <a:t>Oscilación</a:t>
            </a:r>
            <a:r>
              <a:rPr lang="en-US" altLang="en-US" sz="2400" dirty="0">
                <a:solidFill>
                  <a:srgbClr val="800000"/>
                </a:solidFill>
              </a:rPr>
              <a:t> del Sur (SOI) </a:t>
            </a:r>
          </a:p>
        </p:txBody>
      </p:sp>
      <p:sp>
        <p:nvSpPr>
          <p:cNvPr id="28678" name="TextBox 5">
            <a:extLst>
              <a:ext uri="{FF2B5EF4-FFF2-40B4-BE49-F238E27FC236}">
                <a16:creationId xmlns:a16="http://schemas.microsoft.com/office/drawing/2014/main" id="{A0E3313F-05FA-EC4B-98EB-34D1DEA4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61" y="5263203"/>
            <a:ext cx="44527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Nino-3 data from the Reynolds data set following Reynolds (1988)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. 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SOI data are from the NOAA Climate Diagnostics Center.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A09753ED-6B9D-2E45-9A6B-D15A051D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33800" name="Picture 8">
            <a:extLst>
              <a:ext uri="{FF2B5EF4-FFF2-40B4-BE49-F238E27FC236}">
                <a16:creationId xmlns:a16="http://schemas.microsoft.com/office/drawing/2014/main" id="{49A5FC9B-9CA4-4D49-9703-50B8EC96F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" y="2135344"/>
            <a:ext cx="6187436" cy="31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64986-E48C-3B47-A148-8540D4A5732E}"/>
              </a:ext>
            </a:extLst>
          </p:cNvPr>
          <p:cNvSpPr txBox="1"/>
          <p:nvPr/>
        </p:nvSpPr>
        <p:spPr>
          <a:xfrm>
            <a:off x="212215" y="1154307"/>
            <a:ext cx="3040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Anomalía:</a:t>
            </a:r>
            <a:r>
              <a:rPr lang="en-CL" dirty="0"/>
              <a:t> desviación respecto</a:t>
            </a:r>
          </a:p>
          <a:p>
            <a:r>
              <a:rPr lang="en-CL" dirty="0"/>
              <a:t>a valor normal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CAEFA2AB-D851-E24B-8F72-6D3518073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11" y="1683762"/>
            <a:ext cx="4899989" cy="32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Cuando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temperatura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superficial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oceánica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(SST)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región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Niño 3 es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cálida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durante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Niño,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índice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Oscilación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del Sur (SOI)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tiende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ser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negativa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, i.e.,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baja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presión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Pacífico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Este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comparado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con el Oeste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términos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).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Gradiente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presión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tiende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producir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vientos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anómalos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soplando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oeste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este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ecuador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3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381B213B-698B-8F4D-89ED-6F629B1E0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3900" y="487362"/>
            <a:ext cx="8655050" cy="4270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Niño 3 (TSM </a:t>
            </a:r>
            <a:r>
              <a:rPr lang="en-US" altLang="en-US" sz="2400" dirty="0" err="1">
                <a:solidFill>
                  <a:srgbClr val="800000"/>
                </a:solidFill>
              </a:rPr>
              <a:t>Pacífico</a:t>
            </a:r>
            <a:r>
              <a:rPr lang="en-US" altLang="en-US" sz="2400" dirty="0">
                <a:solidFill>
                  <a:srgbClr val="800000"/>
                </a:solidFill>
              </a:rPr>
              <a:t> Tropical) e </a:t>
            </a:r>
            <a:r>
              <a:rPr lang="en-US" altLang="en-US" sz="2400" dirty="0" err="1">
                <a:solidFill>
                  <a:srgbClr val="800000"/>
                </a:solidFill>
              </a:rPr>
              <a:t>Índice</a:t>
            </a:r>
            <a:r>
              <a:rPr lang="en-US" altLang="en-US" sz="2400" dirty="0">
                <a:solidFill>
                  <a:srgbClr val="800000"/>
                </a:solidFill>
              </a:rPr>
              <a:t> </a:t>
            </a:r>
            <a:r>
              <a:rPr lang="en-US" altLang="en-US" sz="2400" dirty="0" err="1">
                <a:solidFill>
                  <a:srgbClr val="800000"/>
                </a:solidFill>
              </a:rPr>
              <a:t>Oscilación</a:t>
            </a:r>
            <a:r>
              <a:rPr lang="en-US" altLang="en-US" sz="2400" dirty="0">
                <a:solidFill>
                  <a:srgbClr val="800000"/>
                </a:solidFill>
              </a:rPr>
              <a:t> del Sur (SOI) </a:t>
            </a:r>
          </a:p>
        </p:txBody>
      </p:sp>
      <p:sp>
        <p:nvSpPr>
          <p:cNvPr id="28678" name="TextBox 5">
            <a:extLst>
              <a:ext uri="{FF2B5EF4-FFF2-40B4-BE49-F238E27FC236}">
                <a16:creationId xmlns:a16="http://schemas.microsoft.com/office/drawing/2014/main" id="{A0E3313F-05FA-EC4B-98EB-34D1DEA4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61" y="5263203"/>
            <a:ext cx="44527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Nino-3 data from the Reynolds data set following Reynolds (1988)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. 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SOI data are from the NOAA Climate Diagnostics Center.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A09753ED-6B9D-2E45-9A6B-D15A051D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33800" name="Picture 8">
            <a:extLst>
              <a:ext uri="{FF2B5EF4-FFF2-40B4-BE49-F238E27FC236}">
                <a16:creationId xmlns:a16="http://schemas.microsoft.com/office/drawing/2014/main" id="{49A5FC9B-9CA4-4D49-9703-50B8EC96F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" y="2135344"/>
            <a:ext cx="6187436" cy="31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64986-E48C-3B47-A148-8540D4A5732E}"/>
              </a:ext>
            </a:extLst>
          </p:cNvPr>
          <p:cNvSpPr txBox="1"/>
          <p:nvPr/>
        </p:nvSpPr>
        <p:spPr>
          <a:xfrm>
            <a:off x="212215" y="1154307"/>
            <a:ext cx="3040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Anomalía:</a:t>
            </a:r>
            <a:r>
              <a:rPr lang="en-CL" dirty="0"/>
              <a:t> desviación respecto</a:t>
            </a:r>
          </a:p>
          <a:p>
            <a:r>
              <a:rPr lang="en-CL" dirty="0"/>
              <a:t>a valor normal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CAEFA2AB-D851-E24B-8F72-6D3518073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11" y="1683762"/>
            <a:ext cx="4899989" cy="357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Cuando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temperatura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superficial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oceánica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(SST)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región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Niño 3 es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cálida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durante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Niño,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índice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la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Oscilación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del Sur (SOI)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tiende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ser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negativa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, i.e.,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baja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presión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Pacífico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Este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comparado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con el Oeste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términos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).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Gradiente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presión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tiende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producir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vientos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anómalos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soplando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oeste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este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el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ecuador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Lo reverso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ocurre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durante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La Niña</a:t>
            </a:r>
          </a:p>
        </p:txBody>
      </p:sp>
    </p:spTree>
    <p:extLst>
      <p:ext uri="{BB962C8B-B14F-4D97-AF65-F5344CB8AC3E}">
        <p14:creationId xmlns:p14="http://schemas.microsoft.com/office/powerpoint/2010/main" val="35300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93E76705-DF27-D84D-AD91-5F9B7D2D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3" y="42863"/>
            <a:ext cx="8291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Patrón</a:t>
            </a:r>
            <a:r>
              <a:rPr lang="en-US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espacial</a:t>
            </a:r>
            <a:r>
              <a:rPr lang="en-US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de El Niño y La Niña</a:t>
            </a:r>
          </a:p>
        </p:txBody>
      </p:sp>
      <p:sp>
        <p:nvSpPr>
          <p:cNvPr id="38915" name="Line 3">
            <a:extLst>
              <a:ext uri="{FF2B5EF4-FFF2-40B4-BE49-F238E27FC236}">
                <a16:creationId xmlns:a16="http://schemas.microsoft.com/office/drawing/2014/main" id="{50060AEC-2425-F048-AB31-C60A084E9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1" y="474663"/>
            <a:ext cx="775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L"/>
          </a:p>
        </p:txBody>
      </p:sp>
      <p:sp>
        <p:nvSpPr>
          <p:cNvPr id="38916" name="Text Box 6">
            <a:extLst>
              <a:ext uri="{FF2B5EF4-FFF2-40B4-BE49-F238E27FC236}">
                <a16:creationId xmlns:a16="http://schemas.microsoft.com/office/drawing/2014/main" id="{D103AA11-EF4D-7841-A652-73BD4E8E0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6" y="911226"/>
            <a:ext cx="2265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7" name="Text Box 7">
            <a:extLst>
              <a:ext uri="{FF2B5EF4-FFF2-40B4-BE49-F238E27FC236}">
                <a16:creationId xmlns:a16="http://schemas.microsoft.com/office/drawing/2014/main" id="{BA733AB5-2CD8-2D4A-8199-4FB059E9A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52" y="690563"/>
            <a:ext cx="4096787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El Niño:</a:t>
            </a:r>
          </a:p>
          <a:p>
            <a:pPr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Promedio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eventos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El Niño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-Feb 1982-83, 86/87, 91/92, 94/95, 97/98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menos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climatología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(1982-2001)</a:t>
            </a:r>
          </a:p>
        </p:txBody>
      </p:sp>
      <p:sp>
        <p:nvSpPr>
          <p:cNvPr id="38918" name="Text Box 8">
            <a:extLst>
              <a:ext uri="{FF2B5EF4-FFF2-40B4-BE49-F238E27FC236}">
                <a16:creationId xmlns:a16="http://schemas.microsoft.com/office/drawing/2014/main" id="{413A3B72-F2ED-7A4A-A76A-A6A67CFB4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53" y="3422650"/>
            <a:ext cx="41047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La Nina:</a:t>
            </a:r>
          </a:p>
          <a:p>
            <a:pPr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Promedio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eventos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 La Niña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-Feb 1984-85, 88/89, 95/96, 98/99, 99/00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menos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climatología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(1982-2001)</a:t>
            </a:r>
          </a:p>
        </p:txBody>
      </p:sp>
      <p:pic>
        <p:nvPicPr>
          <p:cNvPr id="38920" name="Picture 12" descr="ssta_ensocomp">
            <a:extLst>
              <a:ext uri="{FF2B5EF4-FFF2-40B4-BE49-F238E27FC236}">
                <a16:creationId xmlns:a16="http://schemas.microsoft.com/office/drawing/2014/main" id="{C10D06C0-2E4F-7446-B7BC-D6867D97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627064"/>
            <a:ext cx="5949950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4">
            <a:extLst>
              <a:ext uri="{FF2B5EF4-FFF2-40B4-BE49-F238E27FC236}">
                <a16:creationId xmlns:a16="http://schemas.microsoft.com/office/drawing/2014/main" id="{9ED04217-ED2F-BF4A-B335-B8EA383D4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</p:spTree>
    <p:extLst>
      <p:ext uri="{BB962C8B-B14F-4D97-AF65-F5344CB8AC3E}">
        <p14:creationId xmlns:p14="http://schemas.microsoft.com/office/powerpoint/2010/main" val="36830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027">
            <a:extLst>
              <a:ext uri="{FF2B5EF4-FFF2-40B4-BE49-F238E27FC236}">
                <a16:creationId xmlns:a16="http://schemas.microsoft.com/office/drawing/2014/main" id="{68358B23-097E-1843-A791-C312A595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86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El Niño de 1997</a:t>
            </a:r>
          </a:p>
        </p:txBody>
      </p:sp>
      <p:sp>
        <p:nvSpPr>
          <p:cNvPr id="37891" name="Line 1028">
            <a:extLst>
              <a:ext uri="{FF2B5EF4-FFF2-40B4-BE49-F238E27FC236}">
                <a16:creationId xmlns:a16="http://schemas.microsoft.com/office/drawing/2014/main" id="{52C8F096-DE1A-6942-A809-1C521F308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6" y="474663"/>
            <a:ext cx="8418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L"/>
          </a:p>
        </p:txBody>
      </p:sp>
      <p:sp>
        <p:nvSpPr>
          <p:cNvPr id="37892" name="Text Box 1035">
            <a:extLst>
              <a:ext uri="{FF2B5EF4-FFF2-40B4-BE49-F238E27FC236}">
                <a16:creationId xmlns:a16="http://schemas.microsoft.com/office/drawing/2014/main" id="{5A3BC36E-F941-3B4F-9AEF-EC771236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81087"/>
            <a:ext cx="2854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Climatology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1982-2001 (C)</a:t>
            </a:r>
          </a:p>
        </p:txBody>
      </p:sp>
      <p:sp>
        <p:nvSpPr>
          <p:cNvPr id="37893" name="Text Box 1036">
            <a:extLst>
              <a:ext uri="{FF2B5EF4-FFF2-40B4-BE49-F238E27FC236}">
                <a16:creationId xmlns:a16="http://schemas.microsoft.com/office/drawing/2014/main" id="{D2ADCABD-CFCE-CA40-BF57-87411B9E8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3012970"/>
            <a:ext cx="2970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TSM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 1997</a:t>
            </a:r>
          </a:p>
        </p:txBody>
      </p:sp>
      <p:sp>
        <p:nvSpPr>
          <p:cNvPr id="37894" name="Text Box 1037">
            <a:extLst>
              <a:ext uri="{FF2B5EF4-FFF2-40B4-BE49-F238E27FC236}">
                <a16:creationId xmlns:a16="http://schemas.microsoft.com/office/drawing/2014/main" id="{AD0EF9FB-29C7-9147-8F94-141D76F9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4868811"/>
            <a:ext cx="2992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97 TSM-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Clim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.)</a:t>
            </a:r>
          </a:p>
        </p:txBody>
      </p:sp>
      <p:sp>
        <p:nvSpPr>
          <p:cNvPr id="37895" name="Text Box 1038">
            <a:extLst>
              <a:ext uri="{FF2B5EF4-FFF2-40B4-BE49-F238E27FC236}">
                <a16:creationId xmlns:a16="http://schemas.microsoft.com/office/drawing/2014/main" id="{0529847D-87D9-2642-ABE4-46B231C19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26243" y="511969"/>
            <a:ext cx="39116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Reynolds SST data set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/>
          </a:p>
        </p:txBody>
      </p:sp>
      <p:pic>
        <p:nvPicPr>
          <p:cNvPr id="37896" name="Picture 8" descr="sup_reysst_1297_clim.anom.jpg">
            <a:extLst>
              <a:ext uri="{FF2B5EF4-FFF2-40B4-BE49-F238E27FC236}">
                <a16:creationId xmlns:a16="http://schemas.microsoft.com/office/drawing/2014/main" id="{BC8B9A4E-4BC7-C14F-91B6-B8B7CFC76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97" y="1081087"/>
            <a:ext cx="443453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4">
            <a:extLst>
              <a:ext uri="{FF2B5EF4-FFF2-40B4-BE49-F238E27FC236}">
                <a16:creationId xmlns:a16="http://schemas.microsoft.com/office/drawing/2014/main" id="{3680C9E9-4A3D-4845-92E7-AA4AFA404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</p:spTree>
    <p:extLst>
      <p:ext uri="{BB962C8B-B14F-4D97-AF65-F5344CB8AC3E}">
        <p14:creationId xmlns:p14="http://schemas.microsoft.com/office/powerpoint/2010/main" val="298965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027">
            <a:extLst>
              <a:ext uri="{FF2B5EF4-FFF2-40B4-BE49-F238E27FC236}">
                <a16:creationId xmlns:a16="http://schemas.microsoft.com/office/drawing/2014/main" id="{68358B23-097E-1843-A791-C312A595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86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El Niño de 1997</a:t>
            </a:r>
          </a:p>
        </p:txBody>
      </p:sp>
      <p:sp>
        <p:nvSpPr>
          <p:cNvPr id="37891" name="Line 1028">
            <a:extLst>
              <a:ext uri="{FF2B5EF4-FFF2-40B4-BE49-F238E27FC236}">
                <a16:creationId xmlns:a16="http://schemas.microsoft.com/office/drawing/2014/main" id="{52C8F096-DE1A-6942-A809-1C521F308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6" y="474663"/>
            <a:ext cx="8418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L"/>
          </a:p>
        </p:txBody>
      </p:sp>
      <p:sp>
        <p:nvSpPr>
          <p:cNvPr id="37892" name="Text Box 1035">
            <a:extLst>
              <a:ext uri="{FF2B5EF4-FFF2-40B4-BE49-F238E27FC236}">
                <a16:creationId xmlns:a16="http://schemas.microsoft.com/office/drawing/2014/main" id="{5A3BC36E-F941-3B4F-9AEF-EC771236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81087"/>
            <a:ext cx="2854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Climatology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1982-2001 (C)</a:t>
            </a:r>
          </a:p>
        </p:txBody>
      </p:sp>
      <p:sp>
        <p:nvSpPr>
          <p:cNvPr id="37893" name="Text Box 1036">
            <a:extLst>
              <a:ext uri="{FF2B5EF4-FFF2-40B4-BE49-F238E27FC236}">
                <a16:creationId xmlns:a16="http://schemas.microsoft.com/office/drawing/2014/main" id="{D2ADCABD-CFCE-CA40-BF57-87411B9E8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3012970"/>
            <a:ext cx="2970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TSM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 1997</a:t>
            </a:r>
          </a:p>
        </p:txBody>
      </p:sp>
      <p:sp>
        <p:nvSpPr>
          <p:cNvPr id="37894" name="Text Box 1037">
            <a:extLst>
              <a:ext uri="{FF2B5EF4-FFF2-40B4-BE49-F238E27FC236}">
                <a16:creationId xmlns:a16="http://schemas.microsoft.com/office/drawing/2014/main" id="{AD0EF9FB-29C7-9147-8F94-141D76F9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4868811"/>
            <a:ext cx="2992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97 TSM-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Clim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.)</a:t>
            </a:r>
          </a:p>
        </p:txBody>
      </p:sp>
      <p:sp>
        <p:nvSpPr>
          <p:cNvPr id="37895" name="Text Box 1038">
            <a:extLst>
              <a:ext uri="{FF2B5EF4-FFF2-40B4-BE49-F238E27FC236}">
                <a16:creationId xmlns:a16="http://schemas.microsoft.com/office/drawing/2014/main" id="{0529847D-87D9-2642-ABE4-46B231C19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26243" y="511969"/>
            <a:ext cx="39116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Reynolds SST data set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/>
          </a:p>
        </p:txBody>
      </p:sp>
      <p:pic>
        <p:nvPicPr>
          <p:cNvPr id="37896" name="Picture 8" descr="sup_reysst_1297_clim.anom.jpg">
            <a:extLst>
              <a:ext uri="{FF2B5EF4-FFF2-40B4-BE49-F238E27FC236}">
                <a16:creationId xmlns:a16="http://schemas.microsoft.com/office/drawing/2014/main" id="{BC8B9A4E-4BC7-C14F-91B6-B8B7CFC76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97" y="1081087"/>
            <a:ext cx="443453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4">
            <a:extLst>
              <a:ext uri="{FF2B5EF4-FFF2-40B4-BE49-F238E27FC236}">
                <a16:creationId xmlns:a16="http://schemas.microsoft.com/office/drawing/2014/main" id="{3680C9E9-4A3D-4845-92E7-AA4AFA404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10" name="Picture 10" descr="fig1-8_preca_xia_dec97.jpg">
            <a:extLst>
              <a:ext uri="{FF2B5EF4-FFF2-40B4-BE49-F238E27FC236}">
                <a16:creationId xmlns:a16="http://schemas.microsoft.com/office/drawing/2014/main" id="{8C8AE791-F1BB-BA4C-95D6-83000E5A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835" y="1081087"/>
            <a:ext cx="4696592" cy="221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037">
            <a:extLst>
              <a:ext uri="{FF2B5EF4-FFF2-40B4-BE49-F238E27FC236}">
                <a16:creationId xmlns:a16="http://schemas.microsoft.com/office/drawing/2014/main" id="{E32BB8B7-607C-D64B-890A-94D4C940F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030" y="650200"/>
            <a:ext cx="42715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precipitación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1997)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947274C-9D43-2843-B2FB-15CCFCE22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888" y="3285656"/>
            <a:ext cx="51761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Data from the NOAA Climate Prediction Center, following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Xie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and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Arkin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(1996).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68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027">
            <a:extLst>
              <a:ext uri="{FF2B5EF4-FFF2-40B4-BE49-F238E27FC236}">
                <a16:creationId xmlns:a16="http://schemas.microsoft.com/office/drawing/2014/main" id="{68358B23-097E-1843-A791-C312A595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86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El Niño de 1997</a:t>
            </a:r>
          </a:p>
        </p:txBody>
      </p:sp>
      <p:sp>
        <p:nvSpPr>
          <p:cNvPr id="37891" name="Line 1028">
            <a:extLst>
              <a:ext uri="{FF2B5EF4-FFF2-40B4-BE49-F238E27FC236}">
                <a16:creationId xmlns:a16="http://schemas.microsoft.com/office/drawing/2014/main" id="{52C8F096-DE1A-6942-A809-1C521F308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6" y="474663"/>
            <a:ext cx="8418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L"/>
          </a:p>
        </p:txBody>
      </p:sp>
      <p:sp>
        <p:nvSpPr>
          <p:cNvPr id="37892" name="Text Box 1035">
            <a:extLst>
              <a:ext uri="{FF2B5EF4-FFF2-40B4-BE49-F238E27FC236}">
                <a16:creationId xmlns:a16="http://schemas.microsoft.com/office/drawing/2014/main" id="{5A3BC36E-F941-3B4F-9AEF-EC771236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81087"/>
            <a:ext cx="2854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Climatology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1982-2001 (C)</a:t>
            </a:r>
          </a:p>
        </p:txBody>
      </p:sp>
      <p:sp>
        <p:nvSpPr>
          <p:cNvPr id="37893" name="Text Box 1036">
            <a:extLst>
              <a:ext uri="{FF2B5EF4-FFF2-40B4-BE49-F238E27FC236}">
                <a16:creationId xmlns:a16="http://schemas.microsoft.com/office/drawing/2014/main" id="{D2ADCABD-CFCE-CA40-BF57-87411B9E8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3012970"/>
            <a:ext cx="2970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TSM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 1997</a:t>
            </a:r>
          </a:p>
        </p:txBody>
      </p:sp>
      <p:sp>
        <p:nvSpPr>
          <p:cNvPr id="37894" name="Text Box 1037">
            <a:extLst>
              <a:ext uri="{FF2B5EF4-FFF2-40B4-BE49-F238E27FC236}">
                <a16:creationId xmlns:a16="http://schemas.microsoft.com/office/drawing/2014/main" id="{AD0EF9FB-29C7-9147-8F94-141D76F9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4" y="4868811"/>
            <a:ext cx="2992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97 TSM-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Clim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.)</a:t>
            </a:r>
          </a:p>
        </p:txBody>
      </p:sp>
      <p:sp>
        <p:nvSpPr>
          <p:cNvPr id="37895" name="Text Box 1038">
            <a:extLst>
              <a:ext uri="{FF2B5EF4-FFF2-40B4-BE49-F238E27FC236}">
                <a16:creationId xmlns:a16="http://schemas.microsoft.com/office/drawing/2014/main" id="{0529847D-87D9-2642-ABE4-46B231C19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26243" y="511969"/>
            <a:ext cx="39116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Reynolds SST data set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/>
          </a:p>
        </p:txBody>
      </p:sp>
      <p:pic>
        <p:nvPicPr>
          <p:cNvPr id="37896" name="Picture 8" descr="sup_reysst_1297_clim.anom.jpg">
            <a:extLst>
              <a:ext uri="{FF2B5EF4-FFF2-40B4-BE49-F238E27FC236}">
                <a16:creationId xmlns:a16="http://schemas.microsoft.com/office/drawing/2014/main" id="{BC8B9A4E-4BC7-C14F-91B6-B8B7CFC76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97" y="1081087"/>
            <a:ext cx="443453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4">
            <a:extLst>
              <a:ext uri="{FF2B5EF4-FFF2-40B4-BE49-F238E27FC236}">
                <a16:creationId xmlns:a16="http://schemas.microsoft.com/office/drawing/2014/main" id="{3680C9E9-4A3D-4845-92E7-AA4AFA404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10" name="Picture 10" descr="fig1-8_preca_xia_dec97.jpg">
            <a:extLst>
              <a:ext uri="{FF2B5EF4-FFF2-40B4-BE49-F238E27FC236}">
                <a16:creationId xmlns:a16="http://schemas.microsoft.com/office/drawing/2014/main" id="{8C8AE791-F1BB-BA4C-95D6-83000E5A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835" y="1081087"/>
            <a:ext cx="4696592" cy="221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037">
            <a:extLst>
              <a:ext uri="{FF2B5EF4-FFF2-40B4-BE49-F238E27FC236}">
                <a16:creationId xmlns:a16="http://schemas.microsoft.com/office/drawing/2014/main" id="{E32BB8B7-607C-D64B-890A-94D4C940F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030" y="650200"/>
            <a:ext cx="42715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precipitación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1997)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947274C-9D43-2843-B2FB-15CCFCE22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888" y="3285656"/>
            <a:ext cx="51761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Data from the NOAA Climate Prediction Center, following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Xie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and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Arkin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(1996).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  <p:sp>
        <p:nvSpPr>
          <p:cNvPr id="13" name="Text Box 1037">
            <a:extLst>
              <a:ext uri="{FF2B5EF4-FFF2-40B4-BE49-F238E27FC236}">
                <a16:creationId xmlns:a16="http://schemas.microsoft.com/office/drawing/2014/main" id="{D63A54DE-5783-4C40-9CCF-67537D350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1695" y="3531877"/>
            <a:ext cx="42715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Anomalía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nivel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del mar (</a:t>
            </a:r>
            <a:r>
              <a:rPr lang="en-US" altLang="en-US" sz="2200" b="1" dirty="0" err="1">
                <a:solidFill>
                  <a:srgbClr val="003366"/>
                </a:solidFill>
                <a:latin typeface="Times New Roman" panose="02020603050405020304" pitchFamily="18" charset="0"/>
              </a:rPr>
              <a:t>Dic</a:t>
            </a:r>
            <a:r>
              <a:rPr lang="en-US" altLang="en-US" sz="22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 1997) </a:t>
            </a:r>
          </a:p>
        </p:txBody>
      </p:sp>
      <p:pic>
        <p:nvPicPr>
          <p:cNvPr id="14" name="Picture 8" descr="fig1-10_slh_topex_dec97_c.jpg">
            <a:extLst>
              <a:ext uri="{FF2B5EF4-FFF2-40B4-BE49-F238E27FC236}">
                <a16:creationId xmlns:a16="http://schemas.microsoft.com/office/drawing/2014/main" id="{E5532521-BC8C-0B4C-821B-7F3CC6F72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835" y="3987954"/>
            <a:ext cx="4782709" cy="224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86D5B978-75C7-654C-9923-A91D5DA94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348" y="6299200"/>
            <a:ext cx="45223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Data from NOAA Laboratory for Satellite Altimetry following Cheney et al., 1994,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J.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Geophys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. Res.</a:t>
            </a:r>
          </a:p>
        </p:txBody>
      </p:sp>
    </p:spTree>
    <p:extLst>
      <p:ext uri="{BB962C8B-B14F-4D97-AF65-F5344CB8AC3E}">
        <p14:creationId xmlns:p14="http://schemas.microsoft.com/office/powerpoint/2010/main" val="280465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">
            <a:extLst>
              <a:ext uri="{FF2B5EF4-FFF2-40B4-BE49-F238E27FC236}">
                <a16:creationId xmlns:a16="http://schemas.microsoft.com/office/drawing/2014/main" id="{5C464BCD-0065-9449-8933-BE9C2C53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35" y="93664"/>
            <a:ext cx="1055535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br>
              <a:rPr lang="en-US" altLang="en-US" sz="3600" b="1" dirty="0">
                <a:solidFill>
                  <a:srgbClr val="A50021"/>
                </a:solidFill>
              </a:rPr>
            </a:br>
            <a:r>
              <a:rPr lang="en-US" altLang="en-US" sz="3600" b="1" i="1" dirty="0">
                <a:solidFill>
                  <a:srgbClr val="A50021"/>
                </a:solidFill>
              </a:rPr>
              <a:t>El Niño y </a:t>
            </a:r>
            <a:r>
              <a:rPr lang="en-US" altLang="en-US" sz="3600" b="1" i="1" dirty="0" err="1">
                <a:solidFill>
                  <a:srgbClr val="A50021"/>
                </a:solidFill>
              </a:rPr>
              <a:t>Otros</a:t>
            </a:r>
            <a:r>
              <a:rPr lang="en-US" altLang="en-US" sz="3600" b="1" i="1" dirty="0">
                <a:solidFill>
                  <a:srgbClr val="A50021"/>
                </a:solidFill>
              </a:rPr>
              <a:t> </a:t>
            </a:r>
            <a:r>
              <a:rPr lang="en-US" altLang="en-US" sz="3600" b="1" i="1" dirty="0" err="1">
                <a:solidFill>
                  <a:srgbClr val="A50021"/>
                </a:solidFill>
              </a:rPr>
              <a:t>Fenómenos</a:t>
            </a:r>
            <a:r>
              <a:rPr lang="en-US" altLang="en-US" sz="3600" b="1" i="1" dirty="0">
                <a:solidFill>
                  <a:srgbClr val="A50021"/>
                </a:solidFill>
              </a:rPr>
              <a:t> </a:t>
            </a:r>
            <a:r>
              <a:rPr lang="en-US" altLang="en-US" sz="3600" b="1" i="1" dirty="0" err="1">
                <a:solidFill>
                  <a:srgbClr val="A50021"/>
                </a:solidFill>
              </a:rPr>
              <a:t>Climáticos</a:t>
            </a:r>
            <a:r>
              <a:rPr lang="en-US" altLang="en-US" sz="3600" b="1" i="1" dirty="0">
                <a:solidFill>
                  <a:srgbClr val="A50021"/>
                </a:solidFill>
              </a:rPr>
              <a:t> </a:t>
            </a:r>
            <a:r>
              <a:rPr lang="en-US" altLang="en-US" sz="3600" b="1" i="1" dirty="0" err="1">
                <a:solidFill>
                  <a:srgbClr val="A50021"/>
                </a:solidFill>
              </a:rPr>
              <a:t>Interanuales</a:t>
            </a:r>
            <a:endParaRPr lang="en-US" altLang="en-US" sz="3600" b="1" i="1" dirty="0">
              <a:solidFill>
                <a:srgbClr val="A50021"/>
              </a:solidFill>
            </a:endParaRPr>
          </a:p>
        </p:txBody>
      </p:sp>
      <p:sp>
        <p:nvSpPr>
          <p:cNvPr id="14341" name="Line 12">
            <a:extLst>
              <a:ext uri="{FF2B5EF4-FFF2-40B4-BE49-F238E27FC236}">
                <a16:creationId xmlns:a16="http://schemas.microsoft.com/office/drawing/2014/main" id="{1B5726FF-DC6E-8B45-B4C2-BE196BE1F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1" y="1212850"/>
            <a:ext cx="7750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L"/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8F9EC512-0826-6F4A-AFDA-2F275FD35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3" name="Picture 2" descr="A picture containing colorful, bright, egg, colors&#10;&#10;Description automatically generated">
            <a:extLst>
              <a:ext uri="{FF2B5EF4-FFF2-40B4-BE49-F238E27FC236}">
                <a16:creationId xmlns:a16="http://schemas.microsoft.com/office/drawing/2014/main" id="{DC596ECE-924B-4F42-BEA7-AB7B687D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1" y="1328531"/>
            <a:ext cx="5039140" cy="50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9" y="294788"/>
            <a:ext cx="10515600" cy="490660"/>
          </a:xfrm>
        </p:spPr>
        <p:txBody>
          <a:bodyPr>
            <a:noAutofit/>
          </a:bodyPr>
          <a:lstStyle/>
          <a:p>
            <a:r>
              <a:rPr lang="en-US" sz="2800" dirty="0"/>
              <a:t>Extreme El Niño events are the driver of large economic and environmental impacts, included in Chile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A2D985C-D8DB-BD4B-B883-6679B6D30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16" b="36042"/>
          <a:stretch/>
        </p:blipFill>
        <p:spPr>
          <a:xfrm>
            <a:off x="1440094" y="1300162"/>
            <a:ext cx="6425738" cy="21288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8CF33F-6973-5B4D-84A8-EE9BC035591E}"/>
              </a:ext>
            </a:extLst>
          </p:cNvPr>
          <p:cNvCxnSpPr>
            <a:cxnSpLocks/>
          </p:cNvCxnSpPr>
          <p:nvPr/>
        </p:nvCxnSpPr>
        <p:spPr>
          <a:xfrm flipV="1">
            <a:off x="7100888" y="1050132"/>
            <a:ext cx="1170358" cy="57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E4C299-8774-8743-A8BD-39EF7841AA1C}"/>
              </a:ext>
            </a:extLst>
          </p:cNvPr>
          <p:cNvSpPr txBox="1"/>
          <p:nvPr/>
        </p:nvSpPr>
        <p:spPr>
          <a:xfrm>
            <a:off x="7486650" y="652760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1997 Super El Niño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4CAC6-8B3D-1047-8B17-C56EB4EA85B2}"/>
              </a:ext>
            </a:extLst>
          </p:cNvPr>
          <p:cNvCxnSpPr/>
          <p:nvPr/>
        </p:nvCxnSpPr>
        <p:spPr>
          <a:xfrm flipV="1">
            <a:off x="6457950" y="1500188"/>
            <a:ext cx="1900238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41BFE-4B86-7C4A-8E05-2F73CA89E707}"/>
              </a:ext>
            </a:extLst>
          </p:cNvPr>
          <p:cNvSpPr txBox="1"/>
          <p:nvPr/>
        </p:nvSpPr>
        <p:spPr>
          <a:xfrm>
            <a:off x="7872412" y="1114425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1982 Super El Niño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888F7-F670-B549-8D04-383BD1F27AD9}"/>
              </a:ext>
            </a:extLst>
          </p:cNvPr>
          <p:cNvCxnSpPr/>
          <p:nvPr/>
        </p:nvCxnSpPr>
        <p:spPr>
          <a:xfrm flipV="1">
            <a:off x="7100888" y="1743075"/>
            <a:ext cx="1170358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806618-62FF-FA44-AD6E-84CDFC9325AE}"/>
              </a:ext>
            </a:extLst>
          </p:cNvPr>
          <p:cNvSpPr txBox="1"/>
          <p:nvPr/>
        </p:nvSpPr>
        <p:spPr>
          <a:xfrm>
            <a:off x="8271245" y="1600735"/>
            <a:ext cx="26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1998 Large La Niña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191EE-0711-2E4C-A441-30E069483996}"/>
              </a:ext>
            </a:extLst>
          </p:cNvPr>
          <p:cNvSpPr txBox="1"/>
          <p:nvPr/>
        </p:nvSpPr>
        <p:spPr>
          <a:xfrm>
            <a:off x="9176721" y="6526897"/>
            <a:ext cx="290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Collab. Dr. René </a:t>
            </a:r>
            <a:r>
              <a:rPr lang="en-US" sz="1400" dirty="0" err="1"/>
              <a:t>Garreaud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5D4AE-314C-FE45-B178-B4E280ED83E1}"/>
              </a:ext>
            </a:extLst>
          </p:cNvPr>
          <p:cNvSpPr txBox="1"/>
          <p:nvPr/>
        </p:nvSpPr>
        <p:spPr>
          <a:xfrm>
            <a:off x="5138531" y="3337738"/>
            <a:ext cx="213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et al., 2019</a:t>
            </a:r>
          </a:p>
        </p:txBody>
      </p:sp>
    </p:spTree>
    <p:extLst>
      <p:ext uri="{BB962C8B-B14F-4D97-AF65-F5344CB8AC3E}">
        <p14:creationId xmlns:p14="http://schemas.microsoft.com/office/powerpoint/2010/main" val="68442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9" y="294788"/>
            <a:ext cx="10515600" cy="490660"/>
          </a:xfrm>
        </p:spPr>
        <p:txBody>
          <a:bodyPr>
            <a:noAutofit/>
          </a:bodyPr>
          <a:lstStyle/>
          <a:p>
            <a:r>
              <a:rPr lang="en-US" sz="2800" dirty="0"/>
              <a:t>Extreme El Niño events are the driver of large economic and environmental impacts, included in Chile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A2D985C-D8DB-BD4B-B883-6679B6D30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16" b="36042"/>
          <a:stretch/>
        </p:blipFill>
        <p:spPr>
          <a:xfrm>
            <a:off x="1440094" y="1300162"/>
            <a:ext cx="6425738" cy="21288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8CF33F-6973-5B4D-84A8-EE9BC035591E}"/>
              </a:ext>
            </a:extLst>
          </p:cNvPr>
          <p:cNvCxnSpPr>
            <a:cxnSpLocks/>
          </p:cNvCxnSpPr>
          <p:nvPr/>
        </p:nvCxnSpPr>
        <p:spPr>
          <a:xfrm flipV="1">
            <a:off x="7100888" y="1050132"/>
            <a:ext cx="1170358" cy="57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E4C299-8774-8743-A8BD-39EF7841AA1C}"/>
              </a:ext>
            </a:extLst>
          </p:cNvPr>
          <p:cNvSpPr txBox="1"/>
          <p:nvPr/>
        </p:nvSpPr>
        <p:spPr>
          <a:xfrm>
            <a:off x="7486650" y="652760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1997 Super El Niño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076C-AC6E-5B42-B6D4-EE26A246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15" y="3637132"/>
            <a:ext cx="9822491" cy="29260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4CAC6-8B3D-1047-8B17-C56EB4EA85B2}"/>
              </a:ext>
            </a:extLst>
          </p:cNvPr>
          <p:cNvCxnSpPr/>
          <p:nvPr/>
        </p:nvCxnSpPr>
        <p:spPr>
          <a:xfrm flipV="1">
            <a:off x="6457950" y="1500188"/>
            <a:ext cx="1900238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41BFE-4B86-7C4A-8E05-2F73CA89E707}"/>
              </a:ext>
            </a:extLst>
          </p:cNvPr>
          <p:cNvSpPr txBox="1"/>
          <p:nvPr/>
        </p:nvSpPr>
        <p:spPr>
          <a:xfrm>
            <a:off x="7872412" y="1114425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1982 Super El Niño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888F7-F670-B549-8D04-383BD1F27AD9}"/>
              </a:ext>
            </a:extLst>
          </p:cNvPr>
          <p:cNvCxnSpPr/>
          <p:nvPr/>
        </p:nvCxnSpPr>
        <p:spPr>
          <a:xfrm flipV="1">
            <a:off x="7100888" y="1743075"/>
            <a:ext cx="1170358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806618-62FF-FA44-AD6E-84CDFC9325AE}"/>
              </a:ext>
            </a:extLst>
          </p:cNvPr>
          <p:cNvSpPr txBox="1"/>
          <p:nvPr/>
        </p:nvSpPr>
        <p:spPr>
          <a:xfrm>
            <a:off x="8271245" y="1600735"/>
            <a:ext cx="269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1998 Large La Niña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DB1FF1-57F2-6F46-84E4-F4386606147D}"/>
              </a:ext>
            </a:extLst>
          </p:cNvPr>
          <p:cNvCxnSpPr/>
          <p:nvPr/>
        </p:nvCxnSpPr>
        <p:spPr>
          <a:xfrm flipV="1">
            <a:off x="7872412" y="3071813"/>
            <a:ext cx="757238" cy="78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AE59E5-D053-C849-BA7F-45D1CD5EAFB0}"/>
              </a:ext>
            </a:extLst>
          </p:cNvPr>
          <p:cNvSpPr txBox="1"/>
          <p:nvPr/>
        </p:nvSpPr>
        <p:spPr>
          <a:xfrm>
            <a:off x="8629650" y="2360180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1982 Flooding (623mm)</a:t>
            </a:r>
          </a:p>
          <a:p>
            <a:r>
              <a:rPr lang="en-US" sz="2400" dirty="0"/>
              <a:t>1997 Flooding (709mm)</a:t>
            </a:r>
          </a:p>
          <a:p>
            <a:r>
              <a:rPr lang="en-US" sz="2400" dirty="0"/>
              <a:t>1998 Drought (89mm)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191EE-0711-2E4C-A441-30E069483996}"/>
              </a:ext>
            </a:extLst>
          </p:cNvPr>
          <p:cNvSpPr txBox="1"/>
          <p:nvPr/>
        </p:nvSpPr>
        <p:spPr>
          <a:xfrm>
            <a:off x="9176721" y="6526897"/>
            <a:ext cx="290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Collab. Dr. René </a:t>
            </a:r>
            <a:r>
              <a:rPr lang="en-US" sz="1400" dirty="0" err="1"/>
              <a:t>Garreaud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C33ED-3E9E-D644-A066-D2A1421CAD0C}"/>
              </a:ext>
            </a:extLst>
          </p:cNvPr>
          <p:cNvSpPr txBox="1"/>
          <p:nvPr/>
        </p:nvSpPr>
        <p:spPr>
          <a:xfrm>
            <a:off x="5138531" y="3337738"/>
            <a:ext cx="213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et al., 2019</a:t>
            </a:r>
          </a:p>
        </p:txBody>
      </p:sp>
    </p:spTree>
    <p:extLst>
      <p:ext uri="{BB962C8B-B14F-4D97-AF65-F5344CB8AC3E}">
        <p14:creationId xmlns:p14="http://schemas.microsoft.com/office/powerpoint/2010/main" val="241349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C0078-F1AB-2E99-B77F-B0D63896ED3C}"/>
              </a:ext>
            </a:extLst>
          </p:cNvPr>
          <p:cNvSpPr txBox="1"/>
          <p:nvPr/>
        </p:nvSpPr>
        <p:spPr>
          <a:xfrm>
            <a:off x="129209" y="89452"/>
            <a:ext cx="1163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Modos Meridionales: Atlantic Meridional Mode, North and South Pacific Meridional Modes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9913B0B-482F-25F9-06A4-34B9669D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634175"/>
            <a:ext cx="7772400" cy="2195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4C9F1-5189-A8C4-5D08-7F6887A41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76" r="49870"/>
          <a:stretch/>
        </p:blipFill>
        <p:spPr>
          <a:xfrm>
            <a:off x="523263" y="2634175"/>
            <a:ext cx="3896337" cy="2605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238B1-6728-E390-6618-9EA58F3613F5}"/>
              </a:ext>
            </a:extLst>
          </p:cNvPr>
          <p:cNvSpPr txBox="1"/>
          <p:nvPr/>
        </p:nvSpPr>
        <p:spPr>
          <a:xfrm>
            <a:off x="935658" y="1746228"/>
            <a:ext cx="3071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South Pacific Meridional Mode</a:t>
            </a:r>
          </a:p>
          <a:p>
            <a:r>
              <a:rPr lang="en-CL" sz="1200" dirty="0"/>
              <a:t>(Zhang et al., 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08B59-6CA1-04F7-2850-BA749FC37DA6}"/>
              </a:ext>
            </a:extLst>
          </p:cNvPr>
          <p:cNvSpPr txBox="1"/>
          <p:nvPr/>
        </p:nvSpPr>
        <p:spPr>
          <a:xfrm>
            <a:off x="4856207" y="1746228"/>
            <a:ext cx="3073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North Pacific Meridional Mode</a:t>
            </a:r>
          </a:p>
          <a:p>
            <a:r>
              <a:rPr lang="en-CL" sz="1200" dirty="0"/>
              <a:t>(Chiang and Vimont 2004)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EB45-66A1-9EFE-9EDF-E70FCA4C4F4D}"/>
              </a:ext>
            </a:extLst>
          </p:cNvPr>
          <p:cNvSpPr txBox="1"/>
          <p:nvPr/>
        </p:nvSpPr>
        <p:spPr>
          <a:xfrm>
            <a:off x="8388812" y="1750711"/>
            <a:ext cx="31927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Atlantic Meridional Mode</a:t>
            </a:r>
          </a:p>
          <a:p>
            <a:r>
              <a:rPr lang="en-CL" sz="1200" dirty="0"/>
              <a:t>(Hastenrath and Heller 1977; Chang et al., 1997)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AE510-3627-0C00-5FDC-A6570344AB22}"/>
              </a:ext>
            </a:extLst>
          </p:cNvPr>
          <p:cNvSpPr txBox="1"/>
          <p:nvPr/>
        </p:nvSpPr>
        <p:spPr>
          <a:xfrm>
            <a:off x="1232452" y="5239454"/>
            <a:ext cx="270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et al., in preparation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4E117-AE33-98C9-ED2F-1454ADA8EF67}"/>
              </a:ext>
            </a:extLst>
          </p:cNvPr>
          <p:cNvSpPr txBox="1"/>
          <p:nvPr/>
        </p:nvSpPr>
        <p:spPr>
          <a:xfrm>
            <a:off x="7446334" y="4897101"/>
            <a:ext cx="171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Chiang and Vimont 2004</a:t>
            </a:r>
          </a:p>
        </p:txBody>
      </p:sp>
    </p:spTree>
    <p:extLst>
      <p:ext uri="{BB962C8B-B14F-4D97-AF65-F5344CB8AC3E}">
        <p14:creationId xmlns:p14="http://schemas.microsoft.com/office/powerpoint/2010/main" val="331801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C0078-F1AB-2E99-B77F-B0D63896ED3C}"/>
              </a:ext>
            </a:extLst>
          </p:cNvPr>
          <p:cNvSpPr txBox="1"/>
          <p:nvPr/>
        </p:nvSpPr>
        <p:spPr>
          <a:xfrm>
            <a:off x="129209" y="89452"/>
            <a:ext cx="1163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Modos Meridionales: Atlantic Meridional Mode, North and South Pacific Meridional Modes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9913B0B-482F-25F9-06A4-34B9669D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634175"/>
            <a:ext cx="7772400" cy="2195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E8D7F-1F06-F8F8-9584-FA3DE68F9D45}"/>
              </a:ext>
            </a:extLst>
          </p:cNvPr>
          <p:cNvSpPr txBox="1"/>
          <p:nvPr/>
        </p:nvSpPr>
        <p:spPr>
          <a:xfrm>
            <a:off x="337930" y="755374"/>
            <a:ext cx="1058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L" dirty="0"/>
              <a:t>Mecanismos físicos principales: ENSO (Bjerknes Feedback), Modos Meridionales (WES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L" dirty="0"/>
              <a:t>Wind-Evaporation-SST (WES) feedback (feedback entre viento-evaporación-temperatura superficial del mar)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4C9F1-5189-A8C4-5D08-7F6887A41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76" r="49870"/>
          <a:stretch/>
        </p:blipFill>
        <p:spPr>
          <a:xfrm>
            <a:off x="523263" y="2634175"/>
            <a:ext cx="3896337" cy="2605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238B1-6728-E390-6618-9EA58F3613F5}"/>
              </a:ext>
            </a:extLst>
          </p:cNvPr>
          <p:cNvSpPr txBox="1"/>
          <p:nvPr/>
        </p:nvSpPr>
        <p:spPr>
          <a:xfrm>
            <a:off x="935658" y="1746228"/>
            <a:ext cx="3071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South Pacific Meridional Mode</a:t>
            </a:r>
          </a:p>
          <a:p>
            <a:r>
              <a:rPr lang="en-CL" sz="1200" dirty="0"/>
              <a:t>(Zhang et al., 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08B59-6CA1-04F7-2850-BA749FC37DA6}"/>
              </a:ext>
            </a:extLst>
          </p:cNvPr>
          <p:cNvSpPr txBox="1"/>
          <p:nvPr/>
        </p:nvSpPr>
        <p:spPr>
          <a:xfrm>
            <a:off x="4856207" y="1746228"/>
            <a:ext cx="3073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North Pacific Meridional Mode</a:t>
            </a:r>
          </a:p>
          <a:p>
            <a:r>
              <a:rPr lang="en-CL" sz="1200" dirty="0"/>
              <a:t>(Chiang and Vimont 2004)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EB45-66A1-9EFE-9EDF-E70FCA4C4F4D}"/>
              </a:ext>
            </a:extLst>
          </p:cNvPr>
          <p:cNvSpPr txBox="1"/>
          <p:nvPr/>
        </p:nvSpPr>
        <p:spPr>
          <a:xfrm>
            <a:off x="8388812" y="1750711"/>
            <a:ext cx="31927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Atlantic Meridional Mode</a:t>
            </a:r>
          </a:p>
          <a:p>
            <a:r>
              <a:rPr lang="en-CL" sz="1200" dirty="0"/>
              <a:t>(Hastenrath and Heller 1977; Chang et al., 1997)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AE510-3627-0C00-5FDC-A6570344AB22}"/>
              </a:ext>
            </a:extLst>
          </p:cNvPr>
          <p:cNvSpPr txBox="1"/>
          <p:nvPr/>
        </p:nvSpPr>
        <p:spPr>
          <a:xfrm>
            <a:off x="1232452" y="5239454"/>
            <a:ext cx="270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et al., in preparation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4E117-AE33-98C9-ED2F-1454ADA8EF67}"/>
              </a:ext>
            </a:extLst>
          </p:cNvPr>
          <p:cNvSpPr txBox="1"/>
          <p:nvPr/>
        </p:nvSpPr>
        <p:spPr>
          <a:xfrm>
            <a:off x="7446334" y="4897101"/>
            <a:ext cx="171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Chiang and Vimont 2004</a:t>
            </a:r>
          </a:p>
        </p:txBody>
      </p:sp>
    </p:spTree>
    <p:extLst>
      <p:ext uri="{BB962C8B-B14F-4D97-AF65-F5344CB8AC3E}">
        <p14:creationId xmlns:p14="http://schemas.microsoft.com/office/powerpoint/2010/main" val="519168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C0078-F1AB-2E99-B77F-B0D63896ED3C}"/>
              </a:ext>
            </a:extLst>
          </p:cNvPr>
          <p:cNvSpPr txBox="1"/>
          <p:nvPr/>
        </p:nvSpPr>
        <p:spPr>
          <a:xfrm>
            <a:off x="129209" y="89452"/>
            <a:ext cx="1163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Modos Meridionales: Atlantic Meridional Mode, North and South Pacific Meridional Modes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9913B0B-482F-25F9-06A4-34B9669D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6" y="2186915"/>
            <a:ext cx="7772400" cy="2195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E8D7F-1F06-F8F8-9584-FA3DE68F9D45}"/>
              </a:ext>
            </a:extLst>
          </p:cNvPr>
          <p:cNvSpPr txBox="1"/>
          <p:nvPr/>
        </p:nvSpPr>
        <p:spPr>
          <a:xfrm>
            <a:off x="337930" y="755374"/>
            <a:ext cx="1058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L" dirty="0"/>
              <a:t>Mecanismos físicos principales: ENSO (Bjerknes Feedback), Modos Meridionales (WES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L" dirty="0"/>
              <a:t>Wind-Evaporation-SST (WES) feedback (feedback entre viento-evaporación-temperatura superficial del mar)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08B59-6CA1-04F7-2850-BA749FC37DA6}"/>
              </a:ext>
            </a:extLst>
          </p:cNvPr>
          <p:cNvSpPr txBox="1"/>
          <p:nvPr/>
        </p:nvSpPr>
        <p:spPr>
          <a:xfrm>
            <a:off x="522746" y="1528674"/>
            <a:ext cx="3073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North Pacific Meridional Mode</a:t>
            </a:r>
          </a:p>
          <a:p>
            <a:r>
              <a:rPr lang="en-CL" sz="1200" dirty="0"/>
              <a:t>(Chiang and Vimont 2004)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EB45-66A1-9EFE-9EDF-E70FCA4C4F4D}"/>
              </a:ext>
            </a:extLst>
          </p:cNvPr>
          <p:cNvSpPr txBox="1"/>
          <p:nvPr/>
        </p:nvSpPr>
        <p:spPr>
          <a:xfrm>
            <a:off x="4253600" y="1580796"/>
            <a:ext cx="31927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Atlantic Meridional Mode</a:t>
            </a:r>
          </a:p>
          <a:p>
            <a:r>
              <a:rPr lang="en-CL" sz="1200" dirty="0"/>
              <a:t>(Hastenrath and Heller 1977; Chang et al., 1997)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4E117-AE33-98C9-ED2F-1454ADA8EF67}"/>
              </a:ext>
            </a:extLst>
          </p:cNvPr>
          <p:cNvSpPr txBox="1"/>
          <p:nvPr/>
        </p:nvSpPr>
        <p:spPr>
          <a:xfrm>
            <a:off x="7784264" y="4105619"/>
            <a:ext cx="171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Chiang and Vimont 2004</a:t>
            </a:r>
          </a:p>
        </p:txBody>
      </p:sp>
      <p:pic>
        <p:nvPicPr>
          <p:cNvPr id="5" name="Picture 4" descr="Chart, diagram, engineering drawing&#10;&#10;Description automatically generated">
            <a:extLst>
              <a:ext uri="{FF2B5EF4-FFF2-40B4-BE49-F238E27FC236}">
                <a16:creationId xmlns:a16="http://schemas.microsoft.com/office/drawing/2014/main" id="{D45E118D-BA1B-B36E-0B0E-E42CE412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53" b="32986"/>
          <a:stretch/>
        </p:blipFill>
        <p:spPr>
          <a:xfrm>
            <a:off x="522746" y="4382618"/>
            <a:ext cx="6657279" cy="2354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742AF-62EE-CC31-62AA-EA4A44EFAEA8}"/>
              </a:ext>
            </a:extLst>
          </p:cNvPr>
          <p:cNvSpPr txBox="1"/>
          <p:nvPr/>
        </p:nvSpPr>
        <p:spPr>
          <a:xfrm>
            <a:off x="7152223" y="6102626"/>
            <a:ext cx="2509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and Vimont 2017</a:t>
            </a:r>
          </a:p>
        </p:txBody>
      </p:sp>
    </p:spTree>
    <p:extLst>
      <p:ext uri="{BB962C8B-B14F-4D97-AF65-F5344CB8AC3E}">
        <p14:creationId xmlns:p14="http://schemas.microsoft.com/office/powerpoint/2010/main" val="51513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C0078-F1AB-2E99-B77F-B0D63896ED3C}"/>
              </a:ext>
            </a:extLst>
          </p:cNvPr>
          <p:cNvSpPr txBox="1"/>
          <p:nvPr/>
        </p:nvSpPr>
        <p:spPr>
          <a:xfrm>
            <a:off x="129209" y="89452"/>
            <a:ext cx="1177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b="1" dirty="0"/>
              <a:t>Niños Costeros </a:t>
            </a:r>
            <a:r>
              <a:rPr lang="en-CL" sz="2400" dirty="0"/>
              <a:t>caracterizados por calentamiento en la costa este de Sudamérica Tropical con</a:t>
            </a:r>
          </a:p>
          <a:p>
            <a:r>
              <a:rPr lang="en-CL" sz="2400" dirty="0"/>
              <a:t>un Pacífico Central neutro o frío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A96E7-B7FC-4876-24AF-12F1A1CD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42" y="999471"/>
            <a:ext cx="9126115" cy="5438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95B5-4DFD-5698-1A85-9ED061AEB767}"/>
              </a:ext>
            </a:extLst>
          </p:cNvPr>
          <p:cNvSpPr txBox="1"/>
          <p:nvPr/>
        </p:nvSpPr>
        <p:spPr>
          <a:xfrm>
            <a:off x="7958574" y="6438202"/>
            <a:ext cx="270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Martinez-Villalobos et al.,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298379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99391" y="684191"/>
            <a:ext cx="1233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Complica la atribución de cambio climático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7AA1A-D5C3-1832-FABA-89E88EBB80F4}"/>
              </a:ext>
            </a:extLst>
          </p:cNvPr>
          <p:cNvSpPr txBox="1"/>
          <p:nvPr/>
        </p:nvSpPr>
        <p:spPr>
          <a:xfrm>
            <a:off x="99391" y="89452"/>
            <a:ext cx="885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b="1" dirty="0"/>
              <a:t>Variabilidad climática interna vs forzamiento antropogénico externo</a:t>
            </a:r>
          </a:p>
        </p:txBody>
      </p:sp>
    </p:spTree>
    <p:extLst>
      <p:ext uri="{BB962C8B-B14F-4D97-AF65-F5344CB8AC3E}">
        <p14:creationId xmlns:p14="http://schemas.microsoft.com/office/powerpoint/2010/main" val="196143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-1" y="38146"/>
            <a:ext cx="123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Proyecciones precipitación Chile Central bajo cambio climático: </a:t>
            </a:r>
          </a:p>
          <a:p>
            <a:r>
              <a:rPr lang="es-ES" sz="2400" dirty="0"/>
              <a:t>Forzamiento antropogénico externo y variabilidad climática interna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01905-DFC5-4FC8-EC0F-ACD7214968D3}"/>
              </a:ext>
            </a:extLst>
          </p:cNvPr>
          <p:cNvSpPr txBox="1"/>
          <p:nvPr/>
        </p:nvSpPr>
        <p:spPr>
          <a:xfrm>
            <a:off x="8933398" y="6581001"/>
            <a:ext cx="2712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Elaboración: Cristian Martinez-Villalobos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D011FC-81F9-632B-DA2B-D16DCDADC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13"/>
          <a:stretch/>
        </p:blipFill>
        <p:spPr>
          <a:xfrm>
            <a:off x="1458000" y="1404000"/>
            <a:ext cx="9137588" cy="4621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14A96-6726-F7DE-9908-5358B78BB1A0}"/>
              </a:ext>
            </a:extLst>
          </p:cNvPr>
          <p:cNvSpPr txBox="1"/>
          <p:nvPr/>
        </p:nvSpPr>
        <p:spPr>
          <a:xfrm>
            <a:off x="5041557" y="5965597"/>
            <a:ext cx="487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Proyección un miembro del ensemble por modelo</a:t>
            </a:r>
          </a:p>
        </p:txBody>
      </p:sp>
    </p:spTree>
    <p:extLst>
      <p:ext uri="{BB962C8B-B14F-4D97-AF65-F5344CB8AC3E}">
        <p14:creationId xmlns:p14="http://schemas.microsoft.com/office/powerpoint/2010/main" val="258462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-1" y="38146"/>
            <a:ext cx="123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Proyecciones precipitación Chile Central bajo cambio climático: </a:t>
            </a:r>
          </a:p>
          <a:p>
            <a:r>
              <a:rPr lang="es-ES" sz="2400" dirty="0"/>
              <a:t>Forzamiento antropogénico externo y variabilidad climática interna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01905-DFC5-4FC8-EC0F-ACD7214968D3}"/>
              </a:ext>
            </a:extLst>
          </p:cNvPr>
          <p:cNvSpPr txBox="1"/>
          <p:nvPr/>
        </p:nvSpPr>
        <p:spPr>
          <a:xfrm>
            <a:off x="8933398" y="6581001"/>
            <a:ext cx="2712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Elaboración: Cristian Martinez-Villalobos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AE21-2301-BEDD-36EE-067BAEC4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08"/>
          <a:stretch/>
        </p:blipFill>
        <p:spPr>
          <a:xfrm>
            <a:off x="1457632" y="1405307"/>
            <a:ext cx="9137588" cy="4621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3861B-5B82-080D-4A4D-BB4565A8A562}"/>
              </a:ext>
            </a:extLst>
          </p:cNvPr>
          <p:cNvSpPr txBox="1"/>
          <p:nvPr/>
        </p:nvSpPr>
        <p:spPr>
          <a:xfrm>
            <a:off x="383059" y="6073169"/>
            <a:ext cx="6819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/>
              <a:t>Promedio del ensemble: </a:t>
            </a:r>
            <a:r>
              <a:rPr lang="en-CL" dirty="0"/>
              <a:t>Da la respuesta al forzamiento antropogénico</a:t>
            </a:r>
          </a:p>
          <a:p>
            <a:r>
              <a:rPr lang="en-CL" b="1" dirty="0"/>
              <a:t>Dispersión del ensemble: </a:t>
            </a:r>
            <a:r>
              <a:rPr lang="en-CL" dirty="0"/>
              <a:t>Variabilidad climática interna</a:t>
            </a:r>
            <a:endParaRPr lang="en-CL" b="1" dirty="0"/>
          </a:p>
        </p:txBody>
      </p:sp>
    </p:spTree>
    <p:extLst>
      <p:ext uri="{BB962C8B-B14F-4D97-AF65-F5344CB8AC3E}">
        <p14:creationId xmlns:p14="http://schemas.microsoft.com/office/powerpoint/2010/main" val="20670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99391" y="684191"/>
            <a:ext cx="12334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Complica la atribución de cambio climático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Variabilidad climática interna temporalmente resuelta </a:t>
            </a:r>
          </a:p>
          <a:p>
            <a:r>
              <a:rPr lang="es-ES" sz="2000" dirty="0"/>
              <a:t>(ENSO, </a:t>
            </a:r>
            <a:r>
              <a:rPr lang="es-ES" sz="2000" b="1" dirty="0" err="1"/>
              <a:t>Pacific</a:t>
            </a:r>
            <a:r>
              <a:rPr lang="es-ES" sz="2000" b="1" dirty="0"/>
              <a:t> Decadal </a:t>
            </a:r>
            <a:r>
              <a:rPr lang="es-ES" sz="2000" b="1" dirty="0" err="1"/>
              <a:t>Oscillation</a:t>
            </a:r>
            <a:r>
              <a:rPr lang="es-ES" sz="2000" dirty="0"/>
              <a:t>, </a:t>
            </a:r>
            <a:r>
              <a:rPr lang="es-ES" sz="2000" dirty="0" err="1"/>
              <a:t>Southern</a:t>
            </a:r>
            <a:r>
              <a:rPr lang="es-ES" sz="2000" dirty="0"/>
              <a:t> </a:t>
            </a:r>
            <a:r>
              <a:rPr lang="es-ES" sz="2000" dirty="0" err="1"/>
              <a:t>Annular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/>
              <a:t>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257768-2D7C-94D6-81B8-FC0C842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849"/>
            <a:ext cx="12192000" cy="3207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F7AA1A-D5C3-1832-FABA-89E88EBB80F4}"/>
              </a:ext>
            </a:extLst>
          </p:cNvPr>
          <p:cNvSpPr txBox="1"/>
          <p:nvPr/>
        </p:nvSpPr>
        <p:spPr>
          <a:xfrm>
            <a:off x="99391" y="89452"/>
            <a:ext cx="885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b="1" dirty="0"/>
              <a:t>Variabilidad climática interna vs forzamiento antropogénico externo</a:t>
            </a:r>
          </a:p>
        </p:txBody>
      </p:sp>
    </p:spTree>
    <p:extLst>
      <p:ext uri="{BB962C8B-B14F-4D97-AF65-F5344CB8AC3E}">
        <p14:creationId xmlns:p14="http://schemas.microsoft.com/office/powerpoint/2010/main" val="39104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038017A8-8E7A-014B-8CBB-5A1E1351D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764" y="200025"/>
            <a:ext cx="2701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endParaRPr lang="en-US" altLang="en-US" dirty="0">
              <a:solidFill>
                <a:srgbClr val="003366"/>
              </a:solidFill>
            </a:endParaRPr>
          </a:p>
        </p:txBody>
      </p:sp>
      <p:sp>
        <p:nvSpPr>
          <p:cNvPr id="109582" name="Text Box 14">
            <a:extLst>
              <a:ext uri="{FF2B5EF4-FFF2-40B4-BE49-F238E27FC236}">
                <a16:creationId xmlns:a16="http://schemas.microsoft.com/office/drawing/2014/main" id="{1488BBFF-00E6-0348-8C88-16CE303E3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42" y="0"/>
            <a:ext cx="6356227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Condiciones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normales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el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Pacífico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Tropical: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TSM </a:t>
            </a:r>
            <a:r>
              <a:rPr lang="en-US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cálida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Pacífico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Oeste, </a:t>
            </a:r>
            <a:r>
              <a:rPr lang="en-US" sz="2400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fría</a:t>
            </a:r>
            <a:r>
              <a:rPr lang="en-US" sz="24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Este</a:t>
            </a:r>
            <a:endParaRPr lang="en-US" sz="2400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ＭＳ Ｐゴシック" charset="-128"/>
              <a:cs typeface="Times New Roman" charset="0"/>
            </a:endParaRPr>
          </a:p>
        </p:txBody>
      </p:sp>
      <p:sp>
        <p:nvSpPr>
          <p:cNvPr id="21508" name="Rectangle 18">
            <a:extLst>
              <a:ext uri="{FF2B5EF4-FFF2-40B4-BE49-F238E27FC236}">
                <a16:creationId xmlns:a16="http://schemas.microsoft.com/office/drawing/2014/main" id="{DB1B3EF3-5286-7548-979D-E7D830381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94905" y="1787858"/>
            <a:ext cx="4774648" cy="777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altLang="en-US" sz="2000" b="1" dirty="0" err="1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Climatología</a:t>
            </a:r>
            <a:r>
              <a: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temperatura</a:t>
            </a:r>
            <a:r>
              <a: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superficial del mar (TSM) - </a:t>
            </a:r>
            <a:r>
              <a:rPr lang="en-US" altLang="en-US" sz="2000" b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Enero</a:t>
            </a:r>
            <a:endParaRPr lang="en-US" altLang="en-US" sz="2000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11" name="Rectangle 21">
            <a:extLst>
              <a:ext uri="{FF2B5EF4-FFF2-40B4-BE49-F238E27FC236}">
                <a16:creationId xmlns:a16="http://schemas.microsoft.com/office/drawing/2014/main" id="{E8805D4C-EB79-B14D-AA11-08FE56E12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082" y="4563718"/>
            <a:ext cx="4565926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en-US" sz="2000" dirty="0" err="1">
                <a:solidFill>
                  <a:srgbClr val="003366"/>
                </a:solidFill>
              </a:rPr>
              <a:t>Climatología</a:t>
            </a:r>
            <a:r>
              <a:rPr lang="en-US" altLang="en-US" sz="2000" dirty="0">
                <a:solidFill>
                  <a:srgbClr val="003366"/>
                </a:solidFill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</a:rPr>
              <a:t>temperatura</a:t>
            </a:r>
            <a:r>
              <a:rPr lang="en-US" altLang="en-US" sz="2000" dirty="0">
                <a:solidFill>
                  <a:srgbClr val="003366"/>
                </a:solidFill>
              </a:rPr>
              <a:t>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altLang="en-US" sz="2000" dirty="0">
                <a:solidFill>
                  <a:srgbClr val="003366"/>
                </a:solidFill>
              </a:rPr>
              <a:t>superficial del mar (TSM) - </a:t>
            </a:r>
            <a:r>
              <a:rPr lang="en-US" altLang="en-US" sz="2000" dirty="0">
                <a:solidFill>
                  <a:srgbClr val="800000"/>
                </a:solidFill>
              </a:rPr>
              <a:t>Julio</a:t>
            </a:r>
          </a:p>
        </p:txBody>
      </p:sp>
      <p:pic>
        <p:nvPicPr>
          <p:cNvPr id="21514" name="Picture 24" descr="sst_clim_clr_wmap">
            <a:extLst>
              <a:ext uri="{FF2B5EF4-FFF2-40B4-BE49-F238E27FC236}">
                <a16:creationId xmlns:a16="http://schemas.microsoft.com/office/drawing/2014/main" id="{34671913-3745-2344-80D1-1881EE78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6" y="569913"/>
            <a:ext cx="4375150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4">
            <a:extLst>
              <a:ext uri="{FF2B5EF4-FFF2-40B4-BE49-F238E27FC236}">
                <a16:creationId xmlns:a16="http://schemas.microsoft.com/office/drawing/2014/main" id="{4C538D32-6971-A34B-B567-BCB2B5902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-1" y="38146"/>
            <a:ext cx="1233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La Oscilación Decadal del Pacífico (</a:t>
            </a:r>
            <a:r>
              <a:rPr lang="es-ES" sz="2400" dirty="0" err="1"/>
              <a:t>Pacific</a:t>
            </a:r>
            <a:r>
              <a:rPr lang="es-ES" sz="2400" dirty="0"/>
              <a:t> Decadal </a:t>
            </a:r>
            <a:r>
              <a:rPr lang="es-ES" sz="2400" dirty="0" err="1"/>
              <a:t>Oscillation</a:t>
            </a:r>
            <a:r>
              <a:rPr lang="es-ES" sz="2400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B247B58-8E6C-6BFD-0F0F-9C52D9FB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" y="1272745"/>
            <a:ext cx="5756821" cy="40262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3A6AEB-6DAA-ECBD-9684-8E5C999A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952" y="893375"/>
            <a:ext cx="4784982" cy="478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D6C96D-713D-4B32-3BD6-58165FB7273E}"/>
              </a:ext>
            </a:extLst>
          </p:cNvPr>
          <p:cNvSpPr txBox="1"/>
          <p:nvPr/>
        </p:nvSpPr>
        <p:spPr>
          <a:xfrm>
            <a:off x="9865410" y="6542855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Newman et al., 2016</a:t>
            </a:r>
          </a:p>
        </p:txBody>
      </p:sp>
    </p:spTree>
    <p:extLst>
      <p:ext uri="{BB962C8B-B14F-4D97-AF65-F5344CB8AC3E}">
        <p14:creationId xmlns:p14="http://schemas.microsoft.com/office/powerpoint/2010/main" val="413017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0869047E-1A9A-C88C-91C7-DFABB970FE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852120" y="2289542"/>
            <a:ext cx="8487759" cy="391355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752D6-9A48-C521-91E6-B5343E3EE8E8}"/>
              </a:ext>
            </a:extLst>
          </p:cNvPr>
          <p:cNvSpPr txBox="1"/>
          <p:nvPr/>
        </p:nvSpPr>
        <p:spPr>
          <a:xfrm>
            <a:off x="-1" y="38146"/>
            <a:ext cx="123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La Oscilación Decadal del Pacífico ha contribuido a una tendencia a la disminución de precipitación en Chile Central en las últimas décadas </a:t>
            </a:r>
            <a:r>
              <a:rPr lang="es-ES" sz="1200" dirty="0"/>
              <a:t>(</a:t>
            </a:r>
            <a:r>
              <a:rPr lang="es-ES" sz="1200" dirty="0" err="1"/>
              <a:t>Boisier</a:t>
            </a:r>
            <a:r>
              <a:rPr lang="es-ES" sz="1200" dirty="0"/>
              <a:t> et al., 2014)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8AE73-3783-BB98-B69D-78D300A7E6C5}"/>
              </a:ext>
            </a:extLst>
          </p:cNvPr>
          <p:cNvSpPr txBox="1"/>
          <p:nvPr/>
        </p:nvSpPr>
        <p:spPr>
          <a:xfrm>
            <a:off x="9910120" y="6542855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Boisier et al., 2014</a:t>
            </a:r>
          </a:p>
        </p:txBody>
      </p:sp>
    </p:spTree>
    <p:extLst>
      <p:ext uri="{BB962C8B-B14F-4D97-AF65-F5344CB8AC3E}">
        <p14:creationId xmlns:p14="http://schemas.microsoft.com/office/powerpoint/2010/main" val="3040450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C901E-7403-CED0-1DC9-D4B1E2C36DA4}"/>
              </a:ext>
            </a:extLst>
          </p:cNvPr>
          <p:cNvSpPr txBox="1"/>
          <p:nvPr/>
        </p:nvSpPr>
        <p:spPr>
          <a:xfrm>
            <a:off x="99391" y="684191"/>
            <a:ext cx="12334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Complica la atribución de cambio climático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Variabilidad climática interna temporalmente resuelta </a:t>
            </a:r>
          </a:p>
          <a:p>
            <a:r>
              <a:rPr lang="es-ES" sz="2000" dirty="0"/>
              <a:t>(ENSO, </a:t>
            </a:r>
            <a:r>
              <a:rPr lang="es-ES" sz="2000" dirty="0" err="1"/>
              <a:t>Pacific</a:t>
            </a:r>
            <a:r>
              <a:rPr lang="es-ES" sz="2000" dirty="0"/>
              <a:t> Decadal </a:t>
            </a:r>
            <a:r>
              <a:rPr lang="es-ES" sz="2000" dirty="0" err="1"/>
              <a:t>Oscillation</a:t>
            </a:r>
            <a:r>
              <a:rPr lang="es-ES" sz="2000" dirty="0"/>
              <a:t>, </a:t>
            </a:r>
            <a:r>
              <a:rPr lang="es-ES" sz="2000" b="1" dirty="0" err="1"/>
              <a:t>Southern</a:t>
            </a:r>
            <a:r>
              <a:rPr lang="es-ES" sz="2000" b="1" dirty="0"/>
              <a:t> </a:t>
            </a:r>
            <a:r>
              <a:rPr lang="es-ES" sz="2000" b="1" dirty="0" err="1"/>
              <a:t>Annular</a:t>
            </a:r>
            <a:r>
              <a:rPr lang="es-ES" sz="2000" b="1" dirty="0"/>
              <a:t> </a:t>
            </a:r>
            <a:r>
              <a:rPr lang="es-ES" sz="2000" b="1" dirty="0" err="1"/>
              <a:t>Mode</a:t>
            </a:r>
            <a:r>
              <a:rPr lang="es-ES" sz="2000" dirty="0"/>
              <a:t>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257768-2D7C-94D6-81B8-FC0C842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849"/>
            <a:ext cx="12192000" cy="3207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F7AA1A-D5C3-1832-FABA-89E88EBB80F4}"/>
              </a:ext>
            </a:extLst>
          </p:cNvPr>
          <p:cNvSpPr txBox="1"/>
          <p:nvPr/>
        </p:nvSpPr>
        <p:spPr>
          <a:xfrm>
            <a:off x="99391" y="89452"/>
            <a:ext cx="885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b="1" dirty="0"/>
              <a:t>Variabilidad climática interna vs forzamiento antropogénico externo</a:t>
            </a:r>
          </a:p>
        </p:txBody>
      </p:sp>
    </p:spTree>
    <p:extLst>
      <p:ext uri="{BB962C8B-B14F-4D97-AF65-F5344CB8AC3E}">
        <p14:creationId xmlns:p14="http://schemas.microsoft.com/office/powerpoint/2010/main" val="270508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2752D6-9A48-C521-91E6-B5343E3EE8E8}"/>
              </a:ext>
            </a:extLst>
          </p:cNvPr>
          <p:cNvSpPr txBox="1"/>
          <p:nvPr/>
        </p:nvSpPr>
        <p:spPr>
          <a:xfrm>
            <a:off x="-1" y="38146"/>
            <a:ext cx="1233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</a:t>
            </a:r>
            <a:r>
              <a:rPr lang="es-ES" sz="2400" dirty="0" err="1"/>
              <a:t>Southern</a:t>
            </a:r>
            <a:r>
              <a:rPr lang="es-ES" sz="2400" dirty="0"/>
              <a:t> </a:t>
            </a:r>
            <a:r>
              <a:rPr lang="es-ES" sz="2400" dirty="0" err="1"/>
              <a:t>Annular</a:t>
            </a:r>
            <a:r>
              <a:rPr lang="es-ES" sz="2400" dirty="0"/>
              <a:t> </a:t>
            </a:r>
            <a:r>
              <a:rPr lang="es-ES" sz="2400" dirty="0" err="1"/>
              <a:t>Mode</a:t>
            </a:r>
            <a:r>
              <a:rPr lang="es-ES" sz="2400" dirty="0"/>
              <a:t> (SAM) representa un dipolo meridional en presión atmosférica</a:t>
            </a:r>
            <a:endParaRPr lang="es-E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8AE73-3783-BB98-B69D-78D300A7E6C5}"/>
              </a:ext>
            </a:extLst>
          </p:cNvPr>
          <p:cNvSpPr txBox="1"/>
          <p:nvPr/>
        </p:nvSpPr>
        <p:spPr>
          <a:xfrm>
            <a:off x="9910120" y="654285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Garreaud et al., 2019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27D999F-AA9C-C49F-C4C9-3195FDC6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7" y="942213"/>
            <a:ext cx="6221504" cy="57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2752D6-9A48-C521-91E6-B5343E3EE8E8}"/>
              </a:ext>
            </a:extLst>
          </p:cNvPr>
          <p:cNvSpPr txBox="1"/>
          <p:nvPr/>
        </p:nvSpPr>
        <p:spPr>
          <a:xfrm>
            <a:off x="-1" y="38146"/>
            <a:ext cx="1233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</a:t>
            </a:r>
            <a:r>
              <a:rPr lang="es-ES" sz="2400" dirty="0" err="1"/>
              <a:t>Southern</a:t>
            </a:r>
            <a:r>
              <a:rPr lang="es-ES" sz="2400" dirty="0"/>
              <a:t> </a:t>
            </a:r>
            <a:r>
              <a:rPr lang="es-ES" sz="2400" dirty="0" err="1"/>
              <a:t>Annular</a:t>
            </a:r>
            <a:r>
              <a:rPr lang="es-ES" sz="2400" dirty="0"/>
              <a:t> </a:t>
            </a:r>
            <a:r>
              <a:rPr lang="es-ES" sz="2400" dirty="0" err="1"/>
              <a:t>Mode</a:t>
            </a:r>
            <a:r>
              <a:rPr lang="es-ES" sz="2400" dirty="0"/>
              <a:t> (SAM) representa un dipolo meridional en presión atmosférica</a:t>
            </a:r>
            <a:endParaRPr lang="es-E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8AE73-3783-BB98-B69D-78D300A7E6C5}"/>
              </a:ext>
            </a:extLst>
          </p:cNvPr>
          <p:cNvSpPr txBox="1"/>
          <p:nvPr/>
        </p:nvSpPr>
        <p:spPr>
          <a:xfrm>
            <a:off x="9910120" y="654285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Garreaud et al., 2019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27D999F-AA9C-C49F-C4C9-3195FDC6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7" y="942213"/>
            <a:ext cx="6221504" cy="5739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3B7343-371A-05B4-6414-255C8472A809}"/>
              </a:ext>
            </a:extLst>
          </p:cNvPr>
          <p:cNvSpPr txBox="1"/>
          <p:nvPr/>
        </p:nvSpPr>
        <p:spPr>
          <a:xfrm>
            <a:off x="7908324" y="1210962"/>
            <a:ext cx="3917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Cuando aumenta la presión atmosférica</a:t>
            </a:r>
          </a:p>
          <a:p>
            <a:r>
              <a:rPr lang="en-CL" dirty="0"/>
              <a:t>en la zona norte del dipolo, hay una</a:t>
            </a:r>
          </a:p>
          <a:p>
            <a:r>
              <a:rPr lang="en-CL" dirty="0"/>
              <a:t>tendencia a disminuir la precipitación</a:t>
            </a:r>
          </a:p>
          <a:p>
            <a:r>
              <a:rPr lang="en-CL" dirty="0"/>
              <a:t>en Chile Central</a:t>
            </a:r>
          </a:p>
        </p:txBody>
      </p:sp>
    </p:spTree>
    <p:extLst>
      <p:ext uri="{BB962C8B-B14F-4D97-AF65-F5344CB8AC3E}">
        <p14:creationId xmlns:p14="http://schemas.microsoft.com/office/powerpoint/2010/main" val="4234905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2752D6-9A48-C521-91E6-B5343E3EE8E8}"/>
              </a:ext>
            </a:extLst>
          </p:cNvPr>
          <p:cNvSpPr txBox="1"/>
          <p:nvPr/>
        </p:nvSpPr>
        <p:spPr>
          <a:xfrm>
            <a:off x="-1" y="38146"/>
            <a:ext cx="123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SAM muestra una clara tendencia en observaciones y en proyecciones futuras a ganar fuerza</a:t>
            </a:r>
          </a:p>
          <a:p>
            <a:r>
              <a:rPr lang="es-ES" sz="2400" dirty="0"/>
              <a:t>implicando aún más reducción de precipitaciones en Chile Central</a:t>
            </a:r>
            <a:endParaRPr lang="es-E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8AE73-3783-BB98-B69D-78D300A7E6C5}"/>
              </a:ext>
            </a:extLst>
          </p:cNvPr>
          <p:cNvSpPr txBox="1"/>
          <p:nvPr/>
        </p:nvSpPr>
        <p:spPr>
          <a:xfrm>
            <a:off x="9910120" y="654285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Garreaud et al., 2019</a:t>
            </a:r>
          </a:p>
        </p:txBody>
      </p:sp>
      <p:pic>
        <p:nvPicPr>
          <p:cNvPr id="7" name="Picture 6" descr="Histogram&#10;&#10;Description automatically generated">
            <a:extLst>
              <a:ext uri="{FF2B5EF4-FFF2-40B4-BE49-F238E27FC236}">
                <a16:creationId xmlns:a16="http://schemas.microsoft.com/office/drawing/2014/main" id="{E6D16A37-8271-AA02-F993-B7057B95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95" y="1053721"/>
            <a:ext cx="6596824" cy="55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5">
            <a:extLst>
              <a:ext uri="{FF2B5EF4-FFF2-40B4-BE49-F238E27FC236}">
                <a16:creationId xmlns:a16="http://schemas.microsoft.com/office/drawing/2014/main" id="{4A07FA98-9141-F44E-813B-78DBEDACB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312" y="1718849"/>
            <a:ext cx="38544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2000" dirty="0" err="1">
                <a:solidFill>
                  <a:srgbClr val="003366"/>
                </a:solidFill>
                <a:cs typeface="Times New Roman" panose="02020603050405020304" pitchFamily="18" charset="0"/>
              </a:rPr>
              <a:t>Climatología</a:t>
            </a:r>
            <a:r>
              <a:rPr lang="en-US" altLang="en-US" sz="2000" dirty="0">
                <a:solidFill>
                  <a:srgbClr val="003366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cs typeface="Times New Roman" panose="02020603050405020304" pitchFamily="18" charset="0"/>
              </a:rPr>
              <a:t>precipitación</a:t>
            </a:r>
            <a:r>
              <a:rPr lang="en-US" altLang="en-US" sz="2000" dirty="0">
                <a:solidFill>
                  <a:srgbClr val="003366"/>
                </a:solidFill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95000"/>
              </a:lnSpc>
            </a:pPr>
            <a:r>
              <a:rPr lang="en-US" altLang="en-US" sz="2000" dirty="0">
                <a:solidFill>
                  <a:srgbClr val="003366"/>
                </a:solidFill>
                <a:cs typeface="Times New Roman" panose="02020603050405020304" pitchFamily="18" charset="0"/>
              </a:rPr>
              <a:t>- </a:t>
            </a:r>
            <a:r>
              <a:rPr lang="en-US" altLang="en-US" sz="2000" dirty="0" err="1">
                <a:solidFill>
                  <a:srgbClr val="800000"/>
                </a:solidFill>
                <a:cs typeface="Times New Roman" panose="02020603050405020304" pitchFamily="18" charset="0"/>
              </a:rPr>
              <a:t>Enero</a:t>
            </a:r>
            <a:endParaRPr lang="en-US" altLang="en-US" sz="2000" dirty="0">
              <a:solidFill>
                <a:srgbClr val="800000"/>
              </a:solidFill>
            </a:endParaRPr>
          </a:p>
        </p:txBody>
      </p:sp>
      <p:sp>
        <p:nvSpPr>
          <p:cNvPr id="22534" name="Rectangle 18">
            <a:extLst>
              <a:ext uri="{FF2B5EF4-FFF2-40B4-BE49-F238E27FC236}">
                <a16:creationId xmlns:a16="http://schemas.microsoft.com/office/drawing/2014/main" id="{30946382-169A-DF46-ADCD-3B766D22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014" y="4538664"/>
            <a:ext cx="38544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en-US" sz="2000" dirty="0" err="1">
                <a:solidFill>
                  <a:srgbClr val="003366"/>
                </a:solidFill>
              </a:rPr>
              <a:t>Climatología</a:t>
            </a:r>
            <a:r>
              <a:rPr lang="en-US" altLang="en-US" sz="2000" dirty="0">
                <a:solidFill>
                  <a:srgbClr val="003366"/>
                </a:solidFill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</a:rPr>
              <a:t>precipitación</a:t>
            </a:r>
            <a:r>
              <a:rPr lang="en-US" altLang="en-US" sz="2000" dirty="0">
                <a:solidFill>
                  <a:srgbClr val="003366"/>
                </a:solidFill>
              </a:rPr>
              <a:t>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altLang="en-US" sz="2000" dirty="0">
                <a:solidFill>
                  <a:srgbClr val="003366"/>
                </a:solidFill>
              </a:rPr>
              <a:t>- </a:t>
            </a:r>
            <a:r>
              <a:rPr lang="en-US" altLang="en-US" sz="2000" dirty="0">
                <a:solidFill>
                  <a:srgbClr val="800000"/>
                </a:solidFill>
              </a:rPr>
              <a:t>Julio</a:t>
            </a:r>
          </a:p>
        </p:txBody>
      </p:sp>
      <p:pic>
        <p:nvPicPr>
          <p:cNvPr id="22537" name="Picture 10" descr="fig2-13_precc_janjul_c.jpg">
            <a:extLst>
              <a:ext uri="{FF2B5EF4-FFF2-40B4-BE49-F238E27FC236}">
                <a16:creationId xmlns:a16="http://schemas.microsoft.com/office/drawing/2014/main" id="{B4FD1800-26D3-474D-BD8D-E32E425A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464" y="674688"/>
            <a:ext cx="4716462" cy="600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4">
            <a:extLst>
              <a:ext uri="{FF2B5EF4-FFF2-40B4-BE49-F238E27FC236}">
                <a16:creationId xmlns:a16="http://schemas.microsoft.com/office/drawing/2014/main" id="{42C3BB12-56FE-024F-851D-B8DBAB574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8D0E17A-FCFF-C247-8A12-2384B057F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42" y="0"/>
            <a:ext cx="6091732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Condiciones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normales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el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Pacífico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Tropical: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Lluvioso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Pacífico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Oeste, </a:t>
            </a:r>
            <a:r>
              <a:rPr lang="en-US" sz="24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seco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en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Pacíco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  <a:cs typeface="Times New Roman" charset="0"/>
              </a:rPr>
              <a:t> Este</a:t>
            </a:r>
            <a:endParaRPr lang="en-US" sz="2400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ＭＳ Ｐゴシック" charset="-128"/>
              <a:cs typeface="Times New Roma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033">
            <a:extLst>
              <a:ext uri="{FF2B5EF4-FFF2-40B4-BE49-F238E27FC236}">
                <a16:creationId xmlns:a16="http://schemas.microsoft.com/office/drawing/2014/main" id="{27DE97E4-43D0-A349-8C77-D60BA058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109" y="4043522"/>
            <a:ext cx="10485782" cy="179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15000"/>
              </a:spcBef>
            </a:pPr>
            <a:r>
              <a:rPr lang="en-US" altLang="en-CL" b="1" dirty="0">
                <a:solidFill>
                  <a:srgbClr val="C00000"/>
                </a:solidFill>
              </a:rPr>
              <a:t>Puntos </a:t>
            </a:r>
            <a:r>
              <a:rPr lang="en-US" altLang="en-CL" b="1" dirty="0" err="1">
                <a:solidFill>
                  <a:srgbClr val="C00000"/>
                </a:solidFill>
              </a:rPr>
              <a:t>más</a:t>
            </a:r>
            <a:r>
              <a:rPr lang="en-US" altLang="en-CL" b="1" dirty="0">
                <a:solidFill>
                  <a:srgbClr val="C00000"/>
                </a:solidFill>
              </a:rPr>
              <a:t> </a:t>
            </a:r>
            <a:r>
              <a:rPr lang="en-US" altLang="en-CL" b="1" dirty="0" err="1">
                <a:solidFill>
                  <a:srgbClr val="C00000"/>
                </a:solidFill>
              </a:rPr>
              <a:t>importantes</a:t>
            </a:r>
            <a:r>
              <a:rPr lang="en-US" altLang="en-CL" b="1" dirty="0">
                <a:solidFill>
                  <a:srgbClr val="C00000"/>
                </a:solidFill>
              </a:rPr>
              <a:t>:</a:t>
            </a:r>
          </a:p>
          <a:p>
            <a:pPr eaLnBrk="1" hangingPunct="1">
              <a:lnSpc>
                <a:spcPct val="95000"/>
              </a:lnSpc>
              <a:spcBef>
                <a:spcPct val="15000"/>
              </a:spcBef>
              <a:buFontTx/>
              <a:buChar char="•"/>
            </a:pPr>
            <a:r>
              <a:rPr lang="en-US" altLang="en-CL" b="1" dirty="0">
                <a:solidFill>
                  <a:srgbClr val="003366"/>
                </a:solidFill>
              </a:rPr>
              <a:t> </a:t>
            </a:r>
            <a:r>
              <a:rPr lang="en-US" altLang="en-CL" b="1" dirty="0" err="1">
                <a:solidFill>
                  <a:srgbClr val="C00000"/>
                </a:solidFill>
              </a:rPr>
              <a:t>Gradientes</a:t>
            </a:r>
            <a:r>
              <a:rPr lang="en-US" altLang="en-CL" b="1" dirty="0">
                <a:solidFill>
                  <a:srgbClr val="003366"/>
                </a:solidFill>
              </a:rPr>
              <a:t> de </a:t>
            </a:r>
            <a:r>
              <a:rPr lang="en-US" altLang="en-CL" b="1" dirty="0" err="1">
                <a:solidFill>
                  <a:srgbClr val="003366"/>
                </a:solidFill>
              </a:rPr>
              <a:t>temperatura</a:t>
            </a:r>
            <a:r>
              <a:rPr lang="en-US" altLang="en-CL" b="1" dirty="0">
                <a:solidFill>
                  <a:srgbClr val="003366"/>
                </a:solidFill>
              </a:rPr>
              <a:t> </a:t>
            </a:r>
            <a:r>
              <a:rPr lang="en-US" altLang="en-CL" b="1" dirty="0" err="1">
                <a:solidFill>
                  <a:srgbClr val="003366"/>
                </a:solidFill>
              </a:rPr>
              <a:t>crean</a:t>
            </a:r>
            <a:r>
              <a:rPr lang="en-US" altLang="en-CL" b="1" dirty="0">
                <a:solidFill>
                  <a:srgbClr val="003366"/>
                </a:solidFill>
              </a:rPr>
              <a:t> </a:t>
            </a:r>
            <a:r>
              <a:rPr lang="en-US" altLang="en-CL" b="1" dirty="0" err="1">
                <a:solidFill>
                  <a:srgbClr val="C00000"/>
                </a:solidFill>
              </a:rPr>
              <a:t>gradientes</a:t>
            </a:r>
            <a:r>
              <a:rPr lang="en-US" altLang="en-CL" b="1" dirty="0">
                <a:solidFill>
                  <a:srgbClr val="C00000"/>
                </a:solidFill>
              </a:rPr>
              <a:t> de </a:t>
            </a:r>
            <a:r>
              <a:rPr lang="en-US" altLang="en-CL" b="1" dirty="0" err="1">
                <a:solidFill>
                  <a:srgbClr val="C00000"/>
                </a:solidFill>
              </a:rPr>
              <a:t>presión</a:t>
            </a:r>
            <a:endParaRPr lang="en-US" altLang="en-CL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5000"/>
              </a:lnSpc>
              <a:spcBef>
                <a:spcPct val="15000"/>
              </a:spcBef>
              <a:buFontTx/>
              <a:buChar char="•"/>
            </a:pPr>
            <a:r>
              <a:rPr lang="en-US" altLang="en-CL" b="1" dirty="0">
                <a:solidFill>
                  <a:srgbClr val="003366"/>
                </a:solidFill>
              </a:rPr>
              <a:t> </a:t>
            </a:r>
            <a:r>
              <a:rPr lang="en-US" altLang="en-CL" b="1" dirty="0" err="1">
                <a:solidFill>
                  <a:srgbClr val="003366"/>
                </a:solidFill>
              </a:rPr>
              <a:t>Gradientes</a:t>
            </a:r>
            <a:r>
              <a:rPr lang="en-US" altLang="en-CL" b="1" dirty="0">
                <a:solidFill>
                  <a:srgbClr val="003366"/>
                </a:solidFill>
              </a:rPr>
              <a:t> de </a:t>
            </a:r>
            <a:r>
              <a:rPr lang="en-US" altLang="en-CL" b="1" dirty="0" err="1">
                <a:solidFill>
                  <a:srgbClr val="003366"/>
                </a:solidFill>
              </a:rPr>
              <a:t>presión</a:t>
            </a:r>
            <a:r>
              <a:rPr lang="en-US" altLang="en-CL" b="1" dirty="0">
                <a:solidFill>
                  <a:srgbClr val="003366"/>
                </a:solidFill>
              </a:rPr>
              <a:t>        </a:t>
            </a:r>
            <a:r>
              <a:rPr lang="en-US" altLang="en-CL" b="1" dirty="0" err="1">
                <a:solidFill>
                  <a:srgbClr val="003366"/>
                </a:solidFill>
              </a:rPr>
              <a:t>velocidad</a:t>
            </a:r>
            <a:r>
              <a:rPr lang="en-US" altLang="en-CL" b="1" dirty="0">
                <a:solidFill>
                  <a:srgbClr val="003366"/>
                </a:solidFill>
              </a:rPr>
              <a:t> horizontal (</a:t>
            </a:r>
            <a:r>
              <a:rPr lang="en-US" altLang="en-CL" b="1" dirty="0" err="1">
                <a:solidFill>
                  <a:srgbClr val="003366"/>
                </a:solidFill>
              </a:rPr>
              <a:t>vientos</a:t>
            </a:r>
            <a:r>
              <a:rPr lang="en-US" altLang="en-CL" b="1" dirty="0">
                <a:solidFill>
                  <a:srgbClr val="003366"/>
                </a:solidFill>
              </a:rPr>
              <a:t>) (</a:t>
            </a:r>
            <a:r>
              <a:rPr lang="en-US" altLang="en-CL" b="1" dirty="0" err="1">
                <a:solidFill>
                  <a:srgbClr val="003366"/>
                </a:solidFill>
              </a:rPr>
              <a:t>posteriormente</a:t>
            </a:r>
            <a:r>
              <a:rPr lang="en-US" altLang="en-CL" b="1" dirty="0">
                <a:solidFill>
                  <a:srgbClr val="003366"/>
                </a:solidFill>
              </a:rPr>
              <a:t> </a:t>
            </a:r>
            <a:r>
              <a:rPr lang="en-US" altLang="en-CL" b="1" dirty="0" err="1">
                <a:solidFill>
                  <a:srgbClr val="003366"/>
                </a:solidFill>
              </a:rPr>
              <a:t>afectados</a:t>
            </a:r>
            <a:r>
              <a:rPr lang="en-US" altLang="en-CL" b="1" dirty="0">
                <a:solidFill>
                  <a:srgbClr val="003366"/>
                </a:solidFill>
              </a:rPr>
              <a:t> por Coriolis, </a:t>
            </a:r>
            <a:r>
              <a:rPr lang="en-US" altLang="en-CL" b="1" dirty="0" err="1">
                <a:solidFill>
                  <a:srgbClr val="003366"/>
                </a:solidFill>
              </a:rPr>
              <a:t>fricción</a:t>
            </a:r>
            <a:r>
              <a:rPr lang="en-US" altLang="en-CL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33795" name="AutoShape 1104">
            <a:extLst>
              <a:ext uri="{FF2B5EF4-FFF2-40B4-BE49-F238E27FC236}">
                <a16:creationId xmlns:a16="http://schemas.microsoft.com/office/drawing/2014/main" id="{ED10A064-CB95-AB4D-81A9-4BFC2AA4A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227" y="5104687"/>
            <a:ext cx="446088" cy="223837"/>
          </a:xfrm>
          <a:prstGeom prst="rightArrow">
            <a:avLst>
              <a:gd name="adj1" fmla="val 50000"/>
              <a:gd name="adj2" fmla="val 49823"/>
            </a:avLst>
          </a:prstGeom>
          <a:noFill/>
          <a:ln w="12700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9" tIns="45715" rIns="91429" bIns="45715" anchor="ctr"/>
          <a:lstStyle>
            <a:lvl1pPr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E02F7C04-CE3E-654A-AEDF-D953CF028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613526"/>
            <a:ext cx="373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b="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Neelin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2011. </a:t>
            </a:r>
            <a:r>
              <a:rPr lang="en-US" sz="1000" b="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Climate Change and Climate Modeling, </a:t>
            </a:r>
            <a:r>
              <a:rPr lang="en-US" sz="1000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Cambridge UP</a:t>
            </a:r>
          </a:p>
        </p:txBody>
      </p:sp>
      <p:pic>
        <p:nvPicPr>
          <p:cNvPr id="33797" name="Picture 5" descr="fig3-5b.jpg">
            <a:extLst>
              <a:ext uri="{FF2B5EF4-FFF2-40B4-BE49-F238E27FC236}">
                <a16:creationId xmlns:a16="http://schemas.microsoft.com/office/drawing/2014/main" id="{54174EDD-4F83-BE42-93B8-472AAA437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49" y="740600"/>
            <a:ext cx="787082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C44A7C8-3875-D047-82CB-ABFF18A80701}"/>
              </a:ext>
            </a:extLst>
          </p:cNvPr>
          <p:cNvSpPr/>
          <p:nvPr/>
        </p:nvSpPr>
        <p:spPr bwMode="auto">
          <a:xfrm flipV="1">
            <a:off x="3847753" y="2971170"/>
            <a:ext cx="2237125" cy="234366"/>
          </a:xfrm>
          <a:custGeom>
            <a:avLst/>
            <a:gdLst>
              <a:gd name="connsiteX0" fmla="*/ 0 w 1822994"/>
              <a:gd name="connsiteY0" fmla="*/ 0 h 209006"/>
              <a:gd name="connsiteX1" fmla="*/ 2903 w 1822994"/>
              <a:gd name="connsiteY1" fmla="*/ 209006 h 209006"/>
              <a:gd name="connsiteX2" fmla="*/ 1822994 w 1822994"/>
              <a:gd name="connsiteY2" fmla="*/ 206103 h 209006"/>
              <a:gd name="connsiteX3" fmla="*/ 0 w 1822994"/>
              <a:gd name="connsiteY3" fmla="*/ 0 h 20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994" h="209006">
                <a:moveTo>
                  <a:pt x="0" y="0"/>
                </a:moveTo>
                <a:cubicBezTo>
                  <a:pt x="968" y="69669"/>
                  <a:pt x="1935" y="139337"/>
                  <a:pt x="2903" y="209006"/>
                </a:cubicBezTo>
                <a:lnTo>
                  <a:pt x="1822994" y="206103"/>
                </a:lnTo>
                <a:lnTo>
                  <a:pt x="0" y="0"/>
                </a:lnTo>
                <a:close/>
              </a:path>
            </a:pathLst>
          </a:custGeom>
          <a:noFill/>
          <a:ln w="31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FF00">
                <a:alpha val="40000"/>
              </a:srgbClr>
            </a:glow>
          </a:effectLst>
        </p:spPr>
        <p:txBody>
          <a:bodyPr lIns="91429" tIns="45715" rIns="91429" bIns="45715"/>
          <a:lstStyle/>
          <a:p>
            <a:pPr algn="r" eaLnBrk="1" hangingPunct="1">
              <a:defRPr/>
            </a:pPr>
            <a:endParaRPr lang="en-US">
              <a:latin typeface="Times New Roman" pitchFamily="-12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E1E16A7-157F-004C-9454-61ED13633E25}"/>
              </a:ext>
            </a:extLst>
          </p:cNvPr>
          <p:cNvSpPr/>
          <p:nvPr/>
        </p:nvSpPr>
        <p:spPr bwMode="auto">
          <a:xfrm flipH="1">
            <a:off x="6612901" y="2744767"/>
            <a:ext cx="2284576" cy="234366"/>
          </a:xfrm>
          <a:custGeom>
            <a:avLst/>
            <a:gdLst>
              <a:gd name="connsiteX0" fmla="*/ 0 w 1822994"/>
              <a:gd name="connsiteY0" fmla="*/ 0 h 209006"/>
              <a:gd name="connsiteX1" fmla="*/ 2903 w 1822994"/>
              <a:gd name="connsiteY1" fmla="*/ 209006 h 209006"/>
              <a:gd name="connsiteX2" fmla="*/ 1822994 w 1822994"/>
              <a:gd name="connsiteY2" fmla="*/ 206103 h 209006"/>
              <a:gd name="connsiteX3" fmla="*/ 0 w 1822994"/>
              <a:gd name="connsiteY3" fmla="*/ 0 h 20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994" h="209006">
                <a:moveTo>
                  <a:pt x="0" y="0"/>
                </a:moveTo>
                <a:cubicBezTo>
                  <a:pt x="968" y="69669"/>
                  <a:pt x="1935" y="139337"/>
                  <a:pt x="2903" y="209006"/>
                </a:cubicBezTo>
                <a:lnTo>
                  <a:pt x="1822994" y="206103"/>
                </a:lnTo>
                <a:lnTo>
                  <a:pt x="0" y="0"/>
                </a:lnTo>
                <a:close/>
              </a:path>
            </a:pathLst>
          </a:custGeom>
          <a:noFill/>
          <a:ln w="31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FF00">
                <a:alpha val="40000"/>
              </a:srgbClr>
            </a:glow>
          </a:effectLst>
        </p:spPr>
        <p:txBody>
          <a:bodyPr lIns="91429" tIns="45715" rIns="91429" bIns="45715"/>
          <a:lstStyle/>
          <a:p>
            <a:pPr algn="r" eaLnBrk="1" hangingPunct="1">
              <a:defRPr/>
            </a:pPr>
            <a:endParaRPr lang="en-US">
              <a:latin typeface="Times New Roman" pitchFamily="-12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1FBDD-959D-3647-AAC1-A3A40B4347E6}"/>
              </a:ext>
            </a:extLst>
          </p:cNvPr>
          <p:cNvSpPr txBox="1"/>
          <p:nvPr/>
        </p:nvSpPr>
        <p:spPr>
          <a:xfrm>
            <a:off x="228600" y="121443"/>
            <a:ext cx="1105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/>
              <a:t>Circulaciones termales (explicación detallada en curso “Cambio Climático”)</a:t>
            </a:r>
          </a:p>
        </p:txBody>
      </p:sp>
    </p:spTree>
    <p:extLst>
      <p:ext uri="{BB962C8B-B14F-4D97-AF65-F5344CB8AC3E}">
        <p14:creationId xmlns:p14="http://schemas.microsoft.com/office/powerpoint/2010/main" val="351020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18AB3-323F-F34A-BB5E-E1BDBAE0C42A}"/>
              </a:ext>
            </a:extLst>
          </p:cNvPr>
          <p:cNvSpPr txBox="1"/>
          <p:nvPr/>
        </p:nvSpPr>
        <p:spPr>
          <a:xfrm>
            <a:off x="2520316" y="4502265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Pacífico</a:t>
            </a:r>
            <a:r>
              <a:rPr lang="en-US" dirty="0"/>
              <a:t> Oeste </a:t>
            </a:r>
            <a:r>
              <a:rPr lang="en-US" dirty="0" err="1"/>
              <a:t>cálido</a:t>
            </a:r>
            <a:r>
              <a:rPr lang="en-US" dirty="0"/>
              <a:t>/</a:t>
            </a:r>
            <a:r>
              <a:rPr lang="en-US" dirty="0" err="1"/>
              <a:t>Pacífico</a:t>
            </a:r>
            <a:r>
              <a:rPr lang="en-US" dirty="0"/>
              <a:t> Este </a:t>
            </a:r>
            <a:r>
              <a:rPr lang="en-US" dirty="0" err="1"/>
              <a:t>frío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Baja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Oeste / Alta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Vientos</a:t>
            </a:r>
            <a:r>
              <a:rPr lang="en-US" dirty="0"/>
              <a:t> </a:t>
            </a:r>
            <a:r>
              <a:rPr lang="en-US" dirty="0" err="1"/>
              <a:t>superficiales</a:t>
            </a:r>
            <a:r>
              <a:rPr lang="en-US" dirty="0"/>
              <a:t> de Este a Oeste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Nivel del mar </a:t>
            </a:r>
            <a:r>
              <a:rPr lang="en-US" dirty="0" err="1"/>
              <a:t>más</a:t>
            </a:r>
            <a:r>
              <a:rPr lang="en-US" dirty="0"/>
              <a:t> alto / </a:t>
            </a:r>
            <a:r>
              <a:rPr lang="en-US" dirty="0" err="1"/>
              <a:t>Termoclina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oeste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Surgencia</a:t>
            </a:r>
            <a:r>
              <a:rPr lang="en-US" dirty="0"/>
              <a:t> </a:t>
            </a:r>
            <a:r>
              <a:rPr lang="en-US" dirty="0" err="1"/>
              <a:t>ecuatorial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frías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836781-EBFC-994B-9BB6-456DE7BDB46B}"/>
              </a:ext>
            </a:extLst>
          </p:cNvPr>
          <p:cNvCxnSpPr>
            <a:cxnSpLocks/>
          </p:cNvCxnSpPr>
          <p:nvPr/>
        </p:nvCxnSpPr>
        <p:spPr>
          <a:xfrm>
            <a:off x="5789255" y="3555020"/>
            <a:ext cx="0" cy="9472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8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18AB3-323F-F34A-BB5E-E1BDBAE0C42A}"/>
              </a:ext>
            </a:extLst>
          </p:cNvPr>
          <p:cNvSpPr txBox="1"/>
          <p:nvPr/>
        </p:nvSpPr>
        <p:spPr>
          <a:xfrm>
            <a:off x="2520316" y="4502265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Pacífico</a:t>
            </a:r>
            <a:r>
              <a:rPr lang="en-US" dirty="0"/>
              <a:t> Oeste </a:t>
            </a:r>
            <a:r>
              <a:rPr lang="en-US" dirty="0" err="1"/>
              <a:t>cálido</a:t>
            </a:r>
            <a:r>
              <a:rPr lang="en-US" dirty="0"/>
              <a:t>/</a:t>
            </a:r>
            <a:r>
              <a:rPr lang="en-US" dirty="0" err="1"/>
              <a:t>Pacífico</a:t>
            </a:r>
            <a:r>
              <a:rPr lang="en-US" dirty="0"/>
              <a:t> Este </a:t>
            </a:r>
            <a:r>
              <a:rPr lang="en-US" dirty="0" err="1"/>
              <a:t>frío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Baja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Oeste / Alta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Vientos</a:t>
            </a:r>
            <a:r>
              <a:rPr lang="en-US" dirty="0"/>
              <a:t> </a:t>
            </a:r>
            <a:r>
              <a:rPr lang="en-US" dirty="0" err="1"/>
              <a:t>superficiales</a:t>
            </a:r>
            <a:r>
              <a:rPr lang="en-US" dirty="0"/>
              <a:t> de Este a Oeste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Nivel del mar </a:t>
            </a:r>
            <a:r>
              <a:rPr lang="en-US" dirty="0" err="1"/>
              <a:t>más</a:t>
            </a:r>
            <a:r>
              <a:rPr lang="en-US" dirty="0"/>
              <a:t> alto / </a:t>
            </a:r>
            <a:r>
              <a:rPr lang="en-US" dirty="0" err="1"/>
              <a:t>Termoclina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oeste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Surgencia</a:t>
            </a:r>
            <a:r>
              <a:rPr lang="en-US" dirty="0"/>
              <a:t> </a:t>
            </a:r>
            <a:r>
              <a:rPr lang="en-US" dirty="0" err="1"/>
              <a:t>ecuatorial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frías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836781-EBFC-994B-9BB6-456DE7BDB46B}"/>
              </a:ext>
            </a:extLst>
          </p:cNvPr>
          <p:cNvCxnSpPr>
            <a:cxnSpLocks/>
          </p:cNvCxnSpPr>
          <p:nvPr/>
        </p:nvCxnSpPr>
        <p:spPr>
          <a:xfrm>
            <a:off x="5789255" y="3555020"/>
            <a:ext cx="0" cy="9472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3741F1-CD5F-A744-BDFB-C6EC7E8890EC}"/>
              </a:ext>
            </a:extLst>
          </p:cNvPr>
          <p:cNvSpPr txBox="1"/>
          <p:nvPr/>
        </p:nvSpPr>
        <p:spPr>
          <a:xfrm>
            <a:off x="318052" y="6164258"/>
            <a:ext cx="5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*¿Por qué alto nivel del mar implica termoclina más baja?</a:t>
            </a:r>
          </a:p>
        </p:txBody>
      </p:sp>
    </p:spTree>
    <p:extLst>
      <p:ext uri="{BB962C8B-B14F-4D97-AF65-F5344CB8AC3E}">
        <p14:creationId xmlns:p14="http://schemas.microsoft.com/office/powerpoint/2010/main" val="17833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18AB3-323F-F34A-BB5E-E1BDBAE0C42A}"/>
              </a:ext>
            </a:extLst>
          </p:cNvPr>
          <p:cNvSpPr txBox="1"/>
          <p:nvPr/>
        </p:nvSpPr>
        <p:spPr>
          <a:xfrm>
            <a:off x="2520316" y="4502265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Pacífico</a:t>
            </a:r>
            <a:r>
              <a:rPr lang="en-US" dirty="0"/>
              <a:t> Oeste </a:t>
            </a:r>
            <a:r>
              <a:rPr lang="en-US" dirty="0" err="1"/>
              <a:t>cálido</a:t>
            </a:r>
            <a:r>
              <a:rPr lang="en-US" dirty="0"/>
              <a:t>/</a:t>
            </a:r>
            <a:r>
              <a:rPr lang="en-US" dirty="0" err="1"/>
              <a:t>Pacífico</a:t>
            </a:r>
            <a:r>
              <a:rPr lang="en-US" dirty="0"/>
              <a:t> Este </a:t>
            </a:r>
            <a:r>
              <a:rPr lang="en-US" dirty="0" err="1"/>
              <a:t>frío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Baja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Oeste / Alta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Vientos</a:t>
            </a:r>
            <a:r>
              <a:rPr lang="en-US" dirty="0"/>
              <a:t> </a:t>
            </a:r>
            <a:r>
              <a:rPr lang="en-US" dirty="0" err="1"/>
              <a:t>superficiales</a:t>
            </a:r>
            <a:r>
              <a:rPr lang="en-US" dirty="0"/>
              <a:t> de Este a Oeste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Nivel del mar </a:t>
            </a:r>
            <a:r>
              <a:rPr lang="en-US" dirty="0" err="1"/>
              <a:t>más</a:t>
            </a:r>
            <a:r>
              <a:rPr lang="en-US" dirty="0"/>
              <a:t> alto / </a:t>
            </a:r>
            <a:r>
              <a:rPr lang="en-US" dirty="0" err="1"/>
              <a:t>Termoclina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oeste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Surgencia</a:t>
            </a:r>
            <a:r>
              <a:rPr lang="en-US" dirty="0"/>
              <a:t> </a:t>
            </a:r>
            <a:r>
              <a:rPr lang="en-US" dirty="0" err="1"/>
              <a:t>ecuatorial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frías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836781-EBFC-994B-9BB6-456DE7BDB46B}"/>
              </a:ext>
            </a:extLst>
          </p:cNvPr>
          <p:cNvCxnSpPr>
            <a:cxnSpLocks/>
          </p:cNvCxnSpPr>
          <p:nvPr/>
        </p:nvCxnSpPr>
        <p:spPr>
          <a:xfrm>
            <a:off x="5789255" y="3555020"/>
            <a:ext cx="0" cy="9472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3741F1-CD5F-A744-BDFB-C6EC7E8890EC}"/>
              </a:ext>
            </a:extLst>
          </p:cNvPr>
          <p:cNvSpPr txBox="1"/>
          <p:nvPr/>
        </p:nvSpPr>
        <p:spPr>
          <a:xfrm>
            <a:off x="318052" y="6164258"/>
            <a:ext cx="8513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*¿Por qué alto nivel del mar implica termoclina más baja?</a:t>
            </a:r>
          </a:p>
          <a:p>
            <a:r>
              <a:rPr lang="en-CL" sz="1400" dirty="0"/>
              <a:t>Ayuda: termoclina separa el agua cálida (y menos densa) arriba del agua fría (y más densa) en el océano profundo </a:t>
            </a:r>
          </a:p>
        </p:txBody>
      </p:sp>
    </p:spTree>
    <p:extLst>
      <p:ext uri="{BB962C8B-B14F-4D97-AF65-F5344CB8AC3E}">
        <p14:creationId xmlns:p14="http://schemas.microsoft.com/office/powerpoint/2010/main" val="17401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4C0D-F2DF-3848-84AB-F88473C2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194775"/>
            <a:ext cx="11850199" cy="962512"/>
          </a:xfrm>
        </p:spPr>
        <p:txBody>
          <a:bodyPr>
            <a:noAutofit/>
          </a:bodyPr>
          <a:lstStyle/>
          <a:p>
            <a:r>
              <a:rPr lang="en-US" sz="2800" dirty="0"/>
              <a:t>El Niño </a:t>
            </a:r>
            <a:r>
              <a:rPr lang="en-US" sz="2800" dirty="0" err="1"/>
              <a:t>Oscilación</a:t>
            </a:r>
            <a:r>
              <a:rPr lang="en-US" sz="2800" dirty="0"/>
              <a:t> del Sur (ENSO) es un </a:t>
            </a:r>
            <a:r>
              <a:rPr lang="en-US" sz="2800" dirty="0" err="1"/>
              <a:t>fenómeno</a:t>
            </a:r>
            <a:r>
              <a:rPr lang="en-US" sz="2800" dirty="0"/>
              <a:t> </a:t>
            </a:r>
            <a:r>
              <a:rPr lang="en-US" sz="2800" b="1" dirty="0" err="1"/>
              <a:t>acoplado</a:t>
            </a:r>
            <a:r>
              <a:rPr lang="en-US" sz="2800" b="1" dirty="0"/>
              <a:t> </a:t>
            </a:r>
            <a:r>
              <a:rPr lang="en-US" sz="2800" b="1" dirty="0" err="1"/>
              <a:t>océano-atmósfera</a:t>
            </a:r>
            <a:r>
              <a:rPr lang="en-US" sz="2800" b="1" dirty="0"/>
              <a:t> </a:t>
            </a:r>
            <a:r>
              <a:rPr lang="en-US" sz="2800" dirty="0"/>
              <a:t>y la mayor </a:t>
            </a:r>
            <a:r>
              <a:rPr lang="en-US" sz="2800" dirty="0" err="1"/>
              <a:t>fuente</a:t>
            </a:r>
            <a:r>
              <a:rPr lang="en-US" sz="2800" dirty="0"/>
              <a:t> de </a:t>
            </a:r>
            <a:r>
              <a:rPr lang="en-US" sz="2800" dirty="0" err="1"/>
              <a:t>variabilidad</a:t>
            </a:r>
            <a:r>
              <a:rPr lang="en-US" sz="2800" dirty="0"/>
              <a:t> </a:t>
            </a:r>
            <a:r>
              <a:rPr lang="en-US" sz="2800" dirty="0" err="1"/>
              <a:t>climática</a:t>
            </a:r>
            <a:r>
              <a:rPr lang="en-US" sz="2800" dirty="0"/>
              <a:t> a </a:t>
            </a:r>
            <a:r>
              <a:rPr lang="en-US" sz="2800" dirty="0" err="1"/>
              <a:t>escala</a:t>
            </a:r>
            <a:r>
              <a:rPr lang="en-US" sz="2800" dirty="0"/>
              <a:t> </a:t>
            </a:r>
            <a:r>
              <a:rPr lang="en-US" sz="2800" dirty="0" err="1"/>
              <a:t>interanual</a:t>
            </a: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C3476F-F0B9-894A-9401-216EAA5C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42020"/>
            <a:ext cx="9525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29EE9-81DD-7944-BB02-9E852A29C52D}"/>
              </a:ext>
            </a:extLst>
          </p:cNvPr>
          <p:cNvSpPr txBox="1"/>
          <p:nvPr/>
        </p:nvSpPr>
        <p:spPr>
          <a:xfrm>
            <a:off x="3264484" y="3555020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NOAA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18AB3-323F-F34A-BB5E-E1BDBAE0C42A}"/>
              </a:ext>
            </a:extLst>
          </p:cNvPr>
          <p:cNvSpPr txBox="1"/>
          <p:nvPr/>
        </p:nvSpPr>
        <p:spPr>
          <a:xfrm>
            <a:off x="2520316" y="4502265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Pacífico</a:t>
            </a:r>
            <a:r>
              <a:rPr lang="en-US" dirty="0"/>
              <a:t> Oeste </a:t>
            </a:r>
            <a:r>
              <a:rPr lang="en-US" dirty="0" err="1"/>
              <a:t>cálido</a:t>
            </a:r>
            <a:r>
              <a:rPr lang="en-US" dirty="0"/>
              <a:t>/</a:t>
            </a:r>
            <a:r>
              <a:rPr lang="en-US" dirty="0" err="1"/>
              <a:t>Pacífico</a:t>
            </a:r>
            <a:r>
              <a:rPr lang="en-US" dirty="0"/>
              <a:t> Este </a:t>
            </a:r>
            <a:r>
              <a:rPr lang="en-US" dirty="0" err="1"/>
              <a:t>frío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Baja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Oeste / Alta </a:t>
            </a:r>
            <a:r>
              <a:rPr lang="en-US" dirty="0" err="1"/>
              <a:t>presión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Vientos</a:t>
            </a:r>
            <a:r>
              <a:rPr lang="en-US" dirty="0"/>
              <a:t> </a:t>
            </a:r>
            <a:r>
              <a:rPr lang="en-US" dirty="0" err="1"/>
              <a:t>superficiales</a:t>
            </a:r>
            <a:r>
              <a:rPr lang="en-US" dirty="0"/>
              <a:t> de Este a Oeste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Nivel del mar </a:t>
            </a:r>
            <a:r>
              <a:rPr lang="en-US" dirty="0" err="1"/>
              <a:t>más</a:t>
            </a:r>
            <a:r>
              <a:rPr lang="en-US" dirty="0"/>
              <a:t> alto / </a:t>
            </a:r>
            <a:r>
              <a:rPr lang="en-US" dirty="0" err="1"/>
              <a:t>Termoclina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oeste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Surgencia</a:t>
            </a:r>
            <a:r>
              <a:rPr lang="en-US" dirty="0"/>
              <a:t> </a:t>
            </a:r>
            <a:r>
              <a:rPr lang="en-US" dirty="0" err="1"/>
              <a:t>ecuatorial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frías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4DCD38-BBF0-D740-B350-1F8C0D6CA498}"/>
              </a:ext>
            </a:extLst>
          </p:cNvPr>
          <p:cNvCxnSpPr>
            <a:cxnSpLocks/>
          </p:cNvCxnSpPr>
          <p:nvPr/>
        </p:nvCxnSpPr>
        <p:spPr>
          <a:xfrm>
            <a:off x="5789255" y="3555020"/>
            <a:ext cx="0" cy="9472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51AB11-AC84-3746-999B-5CDA5E095078}"/>
              </a:ext>
            </a:extLst>
          </p:cNvPr>
          <p:cNvSpPr txBox="1"/>
          <p:nvPr/>
        </p:nvSpPr>
        <p:spPr>
          <a:xfrm>
            <a:off x="405678" y="3835649"/>
            <a:ext cx="396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El Niño: condiciones normales se </a:t>
            </a:r>
            <a:r>
              <a:rPr lang="en-CL" dirty="0">
                <a:solidFill>
                  <a:srgbClr val="FF0000"/>
                </a:solidFill>
              </a:rPr>
              <a:t>relajan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0C369D-B683-1245-9BE1-C73826571B72}"/>
              </a:ext>
            </a:extLst>
          </p:cNvPr>
          <p:cNvCxnSpPr/>
          <p:nvPr/>
        </p:nvCxnSpPr>
        <p:spPr>
          <a:xfrm flipH="1">
            <a:off x="1948890" y="3429000"/>
            <a:ext cx="225289" cy="4149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2355</Words>
  <Application>Microsoft Macintosh PowerPoint</Application>
  <PresentationFormat>Panorámica</PresentationFormat>
  <Paragraphs>280</Paragraphs>
  <Slides>35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Lucida Grande</vt:lpstr>
      <vt:lpstr>Times New Roman</vt:lpstr>
      <vt:lpstr>Wingdings</vt:lpstr>
      <vt:lpstr>Office Theme</vt:lpstr>
      <vt:lpstr>Presentación de PowerPoint</vt:lpstr>
      <vt:lpstr>Presentación de PowerPoint</vt:lpstr>
      <vt:lpstr>Climatología temperatura  superficial del mar (TSM) - Enero</vt:lpstr>
      <vt:lpstr>Presentación de PowerPoint</vt:lpstr>
      <vt:lpstr>Presentación de PowerPoint</vt:lpstr>
      <vt:lpstr>El Niño Oscilación del Sur (ENSO) es un fenómeno acoplado océano-atmósfera y la mayor fuente de variabilidad climática a escala interanual</vt:lpstr>
      <vt:lpstr>El Niño Oscilación del Sur (ENSO) es un fenómeno acoplado océano-atmósfera y la mayor fuente de variabilidad climática a escala interanual</vt:lpstr>
      <vt:lpstr>El Niño Oscilación del Sur (ENSO) es un fenómeno acoplado océano-atmósfera y la mayor fuente de variabilidad climática a escala interanual</vt:lpstr>
      <vt:lpstr>El Niño Oscilación del Sur (ENSO) es un fenómeno acoplado océano-atmósfera y la mayor fuente de variabilidad climática a escala interanual</vt:lpstr>
      <vt:lpstr>El Niño Oscilación del Sur (ENSO) es un fenómeno acoplado océano-atmósfera y la mayor fuente de variabilidad climática a escala interanual</vt:lpstr>
      <vt:lpstr>El Niño Oscilación del Sur (ENSO) es un fenómeno acoplado océano-atmósfera y la mayor fuente de variabilidad climática a escala interanual</vt:lpstr>
      <vt:lpstr>Índices de ENSO</vt:lpstr>
      <vt:lpstr>Índice Niño 3 (TSM Pacífico Tropical) e Índice Oscilación del Sur (SOI) </vt:lpstr>
      <vt:lpstr>Índice Niño 3 (TSM Pacífico Tropical) e Índice Oscilación del Sur (SOI) </vt:lpstr>
      <vt:lpstr>Índice Niño 3 (TSM Pacífico Tropical) e Índice Oscilación del Sur (SOI) </vt:lpstr>
      <vt:lpstr>Presentación de PowerPoint</vt:lpstr>
      <vt:lpstr>Presentación de PowerPoint</vt:lpstr>
      <vt:lpstr>Presentación de PowerPoint</vt:lpstr>
      <vt:lpstr>Presentación de PowerPoint</vt:lpstr>
      <vt:lpstr>Extreme El Niño events are the driver of large economic and environmental impacts, included in Chile</vt:lpstr>
      <vt:lpstr>Extreme El Niño events are the driver of large economic and environmental impacts, included in Chile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Martinez, Cristian</dc:creator>
  <cp:lastModifiedBy>Denis Sebastian Berroeta Gonzalez</cp:lastModifiedBy>
  <cp:revision>2</cp:revision>
  <dcterms:created xsi:type="dcterms:W3CDTF">2023-04-12T21:24:54Z</dcterms:created>
  <dcterms:modified xsi:type="dcterms:W3CDTF">2023-04-13T20:15:59Z</dcterms:modified>
</cp:coreProperties>
</file>